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73" r:id="rId5"/>
    <p:sldId id="288" r:id="rId6"/>
    <p:sldId id="282" r:id="rId7"/>
    <p:sldId id="275" r:id="rId8"/>
    <p:sldId id="259" r:id="rId9"/>
    <p:sldId id="291" r:id="rId10"/>
    <p:sldId id="290" r:id="rId11"/>
    <p:sldId id="276" r:id="rId12"/>
    <p:sldId id="287" r:id="rId13"/>
    <p:sldId id="281" r:id="rId14"/>
    <p:sldId id="283" r:id="rId15"/>
    <p:sldId id="284" r:id="rId16"/>
    <p:sldId id="289" r:id="rId17"/>
    <p:sldId id="267" r:id="rId18"/>
    <p:sldId id="27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94" autoAdjust="0"/>
  </p:normalViewPr>
  <p:slideViewPr>
    <p:cSldViewPr snapToGrid="0">
      <p:cViewPr varScale="1">
        <p:scale>
          <a:sx n="84" d="100"/>
          <a:sy n="84" d="100"/>
        </p:scale>
        <p:origin x="658" y="7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2/8/2025</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CA527-F925-414F-B4F4-8F4244CDDC80}" type="datetimeFigureOut">
              <a:rPr lang="en-US" smtClean="0"/>
              <a:t>2/8/2025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7E2AA-278D-0B48-A5DE-00B1FC5BDAF9}" type="slidenum">
              <a:rPr lang="en-US" smtClean="0"/>
              <a:t>‹#›</a:t>
            </a:fld>
            <a:endParaRPr lang="en-US" dirty="0"/>
          </a:p>
        </p:txBody>
      </p:sp>
    </p:spTree>
    <p:extLst>
      <p:ext uri="{BB962C8B-B14F-4D97-AF65-F5344CB8AC3E}">
        <p14:creationId xmlns:p14="http://schemas.microsoft.com/office/powerpoint/2010/main" val="4266559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37E2AA-278D-0B48-A5DE-00B1FC5BDAF9}" type="slidenum">
              <a:rPr lang="en-US" smtClean="0"/>
              <a:t>5</a:t>
            </a:fld>
            <a:endParaRPr lang="en-US" dirty="0"/>
          </a:p>
        </p:txBody>
      </p:sp>
    </p:spTree>
    <p:extLst>
      <p:ext uri="{BB962C8B-B14F-4D97-AF65-F5344CB8AC3E}">
        <p14:creationId xmlns:p14="http://schemas.microsoft.com/office/powerpoint/2010/main" val="15722720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2" name="Picture Placeholder 8">
            <a:extLst>
              <a:ext uri="{FF2B5EF4-FFF2-40B4-BE49-F238E27FC236}">
                <a16:creationId xmlns:a16="http://schemas.microsoft.com/office/drawing/2014/main" id="{D56268A4-B555-72BE-6160-318763ECAA6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7" name="Rectangle 6">
            <a:extLst>
              <a:ext uri="{FF2B5EF4-FFF2-40B4-BE49-F238E27FC236}">
                <a16:creationId xmlns:a16="http://schemas.microsoft.com/office/drawing/2014/main" id="{12D44DBA-D665-923B-A38C-C68A9C039EA9}"/>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400"/>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pic>
        <p:nvPicPr>
          <p:cNvPr id="4" name="Picture Placeholder 64">
            <a:extLst>
              <a:ext uri="{FF2B5EF4-FFF2-40B4-BE49-F238E27FC236}">
                <a16:creationId xmlns:a16="http://schemas.microsoft.com/office/drawing/2014/main" id="{7C62E1FE-8CAE-1FE1-6A91-DFE7F1D87083}"/>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266219"/>
            <a:ext cx="10389243" cy="1424470"/>
          </a:xfrm>
        </p:spPr>
        <p:txBody>
          <a:bodyPr anchor="ctr"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779325"/>
            <a:ext cx="3490732" cy="4297680"/>
          </a:xfrm>
        </p:spPr>
        <p:txBody>
          <a:bodyPr tIns="274320">
            <a:normAutofit/>
          </a:bodyPr>
          <a:lstStyle>
            <a:lvl1pPr marL="0" indent="0">
              <a:spcBef>
                <a:spcPts val="1000"/>
              </a:spcBef>
              <a:spcAft>
                <a:spcPts val="1000"/>
              </a:spcAft>
              <a:buNone/>
              <a:defRPr sz="1800"/>
            </a:lvl1pPr>
            <a:lvl2pPr marL="228600" indent="0">
              <a:spcBef>
                <a:spcPts val="1000"/>
              </a:spcBef>
              <a:spcAft>
                <a:spcPts val="1000"/>
              </a:spcAft>
              <a:buNone/>
              <a:defRPr sz="1800"/>
            </a:lvl2pPr>
            <a:lvl3pPr marL="685800" indent="0">
              <a:spcBef>
                <a:spcPts val="1000"/>
              </a:spcBef>
              <a:spcAft>
                <a:spcPts val="1000"/>
              </a:spcAft>
              <a:buNone/>
              <a:defRPr sz="1800"/>
            </a:lvl3pPr>
            <a:lvl4pPr marL="1143000" indent="0">
              <a:spcBef>
                <a:spcPts val="1000"/>
              </a:spcBef>
              <a:spcAft>
                <a:spcPts val="1000"/>
              </a:spcAft>
              <a:buNone/>
              <a:defRPr sz="1800"/>
            </a:lvl4pPr>
            <a:lvl5pPr marL="1600200" indent="0">
              <a:spcBef>
                <a:spcPts val="1000"/>
              </a:spcBef>
              <a:spcAft>
                <a:spcPts val="10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502552" y="1779325"/>
            <a:ext cx="6724891" cy="4297680"/>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2/8/2025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3">
    <p:spTree>
      <p:nvGrpSpPr>
        <p:cNvPr id="1" name=""/>
        <p:cNvGrpSpPr/>
        <p:nvPr/>
      </p:nvGrpSpPr>
      <p:grpSpPr>
        <a:xfrm>
          <a:off x="0" y="0"/>
          <a:ext cx="0" cy="0"/>
          <a:chOff x="0" y="0"/>
          <a:chExt cx="0" cy="0"/>
        </a:xfrm>
      </p:grpSpPr>
      <p:pic>
        <p:nvPicPr>
          <p:cNvPr id="8" name="Picture Placeholder 17">
            <a:extLst>
              <a:ext uri="{FF2B5EF4-FFF2-40B4-BE49-F238E27FC236}">
                <a16:creationId xmlns:a16="http://schemas.microsoft.com/office/drawing/2014/main" id="{32B61A96-5F36-8895-B920-FC12FD76DC53}"/>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9" name="Rectangle 8">
            <a:extLst>
              <a:ext uri="{FF2B5EF4-FFF2-40B4-BE49-F238E27FC236}">
                <a16:creationId xmlns:a16="http://schemas.microsoft.com/office/drawing/2014/main" id="{8774BC39-6D56-474E-28BE-99260516AB0C}"/>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73070" y="914400"/>
            <a:ext cx="10045861" cy="1146680"/>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23687" y="2288614"/>
            <a:ext cx="5382228" cy="3475578"/>
          </a:xfrm>
        </p:spPr>
        <p:txBody>
          <a:bodyPr>
            <a:normAutofit/>
          </a:bodyPr>
          <a:lstStyle>
            <a:lvl1pPr marL="0" indent="0">
              <a:spcBef>
                <a:spcPts val="1000"/>
              </a:spcBef>
              <a:spcAft>
                <a:spcPts val="0"/>
              </a:spcAft>
              <a:buNone/>
              <a:defRPr sz="1800"/>
            </a:lvl1pPr>
            <a:lvl2pPr marL="685800">
              <a:spcBef>
                <a:spcPts val="600"/>
              </a:spcBef>
              <a:spcAft>
                <a:spcPts val="600"/>
              </a:spcAft>
              <a:defRPr sz="1800"/>
            </a:lvl2pPr>
            <a:lvl3pPr marL="1143000">
              <a:spcBef>
                <a:spcPts val="600"/>
              </a:spcBef>
              <a:spcAft>
                <a:spcPts val="600"/>
              </a:spcAft>
              <a:defRPr sz="1800"/>
            </a:lvl3pPr>
            <a:lvl4pPr marL="1600200">
              <a:spcBef>
                <a:spcPts val="600"/>
              </a:spcBef>
              <a:spcAft>
                <a:spcPts val="600"/>
              </a:spcAft>
              <a:defRPr sz="1800"/>
            </a:lvl4pPr>
            <a:lvl5pPr marL="20574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451790" y="2288614"/>
            <a:ext cx="3108960" cy="3475578"/>
          </a:xfrm>
        </p:spPr>
        <p:txBody>
          <a:bodyPr tIns="91440">
            <a:normAutofit/>
          </a:bodyPr>
          <a:lstStyle>
            <a:lvl1pPr marL="0" indent="0">
              <a:lnSpc>
                <a:spcPct val="150000"/>
              </a:lnSpc>
              <a:spcBef>
                <a:spcPts val="1000"/>
              </a:spcBef>
              <a:spcAft>
                <a:spcPts val="600"/>
              </a:spcAft>
              <a:buNone/>
              <a:defRPr sz="1800"/>
            </a:lvl1pPr>
            <a:lvl2pPr marL="228600" indent="0">
              <a:lnSpc>
                <a:spcPct val="100000"/>
              </a:lnSpc>
              <a:spcBef>
                <a:spcPts val="1000"/>
              </a:spcBef>
              <a:spcAft>
                <a:spcPts val="600"/>
              </a:spcAft>
              <a:buNone/>
              <a:defRPr sz="1800"/>
            </a:lvl2pPr>
            <a:lvl3pPr marL="6858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2/8/2025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3" name="Picture Placeholder 64">
            <a:extLst>
              <a:ext uri="{FF2B5EF4-FFF2-40B4-BE49-F238E27FC236}">
                <a16:creationId xmlns:a16="http://schemas.microsoft.com/office/drawing/2014/main" id="{55E792AE-CF37-9DD8-2703-49480775F029}"/>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133629"/>
            <a:ext cx="10515600" cy="1325563"/>
          </a:xfrm>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914400" y="1779325"/>
            <a:ext cx="10361676" cy="4297680"/>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2/8/2025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pic>
        <p:nvPicPr>
          <p:cNvPr id="7" name="Picture Placeholder 13">
            <a:extLst>
              <a:ext uri="{FF2B5EF4-FFF2-40B4-BE49-F238E27FC236}">
                <a16:creationId xmlns:a16="http://schemas.microsoft.com/office/drawing/2014/main" id="{A1BB4149-7987-3EF4-952D-2271B4DD8AB1}"/>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07B335AD-7A4B-841B-52BC-8FF32D99D749}"/>
              </a:ext>
              <a:ext uri="{C183D7F6-B498-43B3-948B-1728B52AA6E4}">
                <adec:decorative xmlns:adec="http://schemas.microsoft.com/office/drawing/2017/decorative" val="1"/>
              </a:ext>
            </a:extLst>
          </p:cNvPr>
          <p:cNvSpPr/>
          <p:nvPr userDrawn="1"/>
        </p:nvSpPr>
        <p:spPr>
          <a:xfrm>
            <a:off x="3799368" y="0"/>
            <a:ext cx="4593265"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4143375" y="92597"/>
            <a:ext cx="3905250" cy="3032567"/>
          </a:xfrm>
        </p:spPr>
        <p:txBody>
          <a:bodyPr anchor="b">
            <a:noAutofit/>
          </a:bodyPr>
          <a:lstStyle>
            <a:lvl1pPr algn="ctr">
              <a:defRPr/>
            </a:lvl1pPr>
          </a:lstStyle>
          <a:p>
            <a:r>
              <a:rPr lang="en-US" dirty="0"/>
              <a:t>Click to add title</a:t>
            </a:r>
          </a:p>
        </p:txBody>
      </p:sp>
      <p:sp>
        <p:nvSpPr>
          <p:cNvPr id="10" name="Text Placeholder 9">
            <a:extLst>
              <a:ext uri="{FF2B5EF4-FFF2-40B4-BE49-F238E27FC236}">
                <a16:creationId xmlns:a16="http://schemas.microsoft.com/office/drawing/2014/main" id="{A13E19FD-68BB-0F8D-21CF-9E48B806073F}"/>
              </a:ext>
            </a:extLst>
          </p:cNvPr>
          <p:cNvSpPr>
            <a:spLocks noGrp="1"/>
          </p:cNvSpPr>
          <p:nvPr>
            <p:ph type="body" sz="quarter" idx="10" hasCustomPrompt="1"/>
          </p:nvPr>
        </p:nvSpPr>
        <p:spPr>
          <a:xfrm>
            <a:off x="4143375" y="4004321"/>
            <a:ext cx="3905250" cy="2743200"/>
          </a:xfrm>
        </p:spPr>
        <p:txBody>
          <a:bodyPr>
            <a:normAutofit/>
          </a:bodyPr>
          <a:lstStyle>
            <a:lvl1pPr marL="0" indent="0" algn="ctr">
              <a:buNone/>
              <a:defRPr sz="18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2">
    <p:spTree>
      <p:nvGrpSpPr>
        <p:cNvPr id="1" name=""/>
        <p:cNvGrpSpPr/>
        <p:nvPr/>
      </p:nvGrpSpPr>
      <p:grpSpPr>
        <a:xfrm>
          <a:off x="0" y="0"/>
          <a:ext cx="0" cy="0"/>
          <a:chOff x="0" y="0"/>
          <a:chExt cx="0" cy="0"/>
        </a:xfrm>
      </p:grpSpPr>
      <p:pic>
        <p:nvPicPr>
          <p:cNvPr id="7" name="Picture Placeholder 38">
            <a:extLst>
              <a:ext uri="{FF2B5EF4-FFF2-40B4-BE49-F238E27FC236}">
                <a16:creationId xmlns:a16="http://schemas.microsoft.com/office/drawing/2014/main" id="{31550E6E-10D6-E75A-F6B1-8800DAC2CBFB}"/>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73038" y="1457865"/>
            <a:ext cx="3200400" cy="4580626"/>
          </a:xfrm>
        </p:spPr>
        <p:txBody>
          <a:bodyPr anchor="t">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4796287" y="1457864"/>
            <a:ext cx="4986068" cy="4580627"/>
          </a:xfrm>
        </p:spPr>
        <p:txBody>
          <a:bodyPr tIns="45720" anchor="t" anchorCtr="0">
            <a:normAutofit/>
          </a:bodyPr>
          <a:lstStyle>
            <a:lvl1pPr marL="0" indent="0">
              <a:lnSpc>
                <a:spcPct val="150000"/>
              </a:lnSpc>
              <a:spcBef>
                <a:spcPts val="1000"/>
              </a:spcBef>
              <a:spcAft>
                <a:spcPts val="1200"/>
              </a:spcAft>
              <a:buNone/>
              <a:defRPr sz="2400"/>
            </a:lvl1pPr>
            <a:lvl2pPr>
              <a:lnSpc>
                <a:spcPct val="150000"/>
              </a:lnSpc>
              <a:spcBef>
                <a:spcPts val="1000"/>
              </a:spcBef>
              <a:spcAft>
                <a:spcPts val="1200"/>
              </a:spcAft>
              <a:defRPr sz="2000"/>
            </a:lvl2pPr>
            <a:lvl3pPr>
              <a:lnSpc>
                <a:spcPct val="150000"/>
              </a:lnSpc>
              <a:spcBef>
                <a:spcPts val="1000"/>
              </a:spcBef>
              <a:spcAft>
                <a:spcPts val="1200"/>
              </a:spcAft>
              <a:defRPr sz="1800"/>
            </a:lvl3pPr>
            <a:lvl4pPr>
              <a:lnSpc>
                <a:spcPct val="150000"/>
              </a:lnSpc>
              <a:spcBef>
                <a:spcPts val="1000"/>
              </a:spcBef>
              <a:spcAft>
                <a:spcPts val="1200"/>
              </a:spcAft>
              <a:defRPr sz="1600"/>
            </a:lvl4pPr>
            <a:lvl5pPr>
              <a:lnSpc>
                <a:spcPct val="150000"/>
              </a:lnSpc>
              <a:spcBef>
                <a:spcPts val="1000"/>
              </a:spcBef>
              <a:spcAft>
                <a:spcPts val="1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2/8/2025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61F88592-24FD-96EC-ADB3-C0B7682DF9A5}"/>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918259" y="798653"/>
            <a:ext cx="5166167" cy="5289630"/>
          </a:xfrm>
          <a:solidFill>
            <a:schemeClr val="bg1">
              <a:alpha val="95000"/>
            </a:schemeClr>
          </a:solidFill>
        </p:spPr>
        <p:txBody>
          <a:bodyPr lIns="274320" rIns="274320" anchor="ctr">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6084424" y="787077"/>
            <a:ext cx="5166167" cy="5289631"/>
          </a:xfrm>
          <a:solidFill>
            <a:schemeClr val="bg1">
              <a:alpha val="95000"/>
            </a:schemeClr>
          </a:solidFill>
        </p:spPr>
        <p:txBody>
          <a:bodyPr>
            <a:noAutofit/>
          </a:bodyPr>
          <a:lstStyle>
            <a:lvl1pPr marL="342900" indent="-342900" algn="ctr">
              <a:buFont typeface="Arial" panose="020B0604020202020204" pitchFamily="34" charset="0"/>
              <a:buChar char="•"/>
              <a:defRPr sz="20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2/8/2025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pic>
        <p:nvPicPr>
          <p:cNvPr id="8" name="Picture Placeholder 13">
            <a:extLst>
              <a:ext uri="{FF2B5EF4-FFF2-40B4-BE49-F238E27FC236}">
                <a16:creationId xmlns:a16="http://schemas.microsoft.com/office/drawing/2014/main" id="{BD017017-3234-8C24-B9FC-80FB1120D156}"/>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CC226FA8-C264-7189-EEA0-5264009074FF}"/>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296135" y="1124887"/>
            <a:ext cx="4480560" cy="2352356"/>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296135" y="3571197"/>
            <a:ext cx="4476967" cy="2123547"/>
          </a:xfrm>
        </p:spPr>
        <p:txBody>
          <a:bodyPr>
            <a:no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1329545" y="1148037"/>
            <a:ext cx="4365199" cy="4546707"/>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2/8/2025</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2418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pic>
        <p:nvPicPr>
          <p:cNvPr id="7" name="Picture Placeholder 17">
            <a:extLst>
              <a:ext uri="{FF2B5EF4-FFF2-40B4-BE49-F238E27FC236}">
                <a16:creationId xmlns:a16="http://schemas.microsoft.com/office/drawing/2014/main" id="{28B211FD-99D2-B373-669F-6E0F8E5B336F}"/>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8" name="Rectangle 7">
            <a:extLst>
              <a:ext uri="{FF2B5EF4-FFF2-40B4-BE49-F238E27FC236}">
                <a16:creationId xmlns:a16="http://schemas.microsoft.com/office/drawing/2014/main" id="{C4079EDA-1B98-E3C1-23AD-7FB6F39FE268}"/>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616598" y="995425"/>
            <a:ext cx="8958805" cy="1077230"/>
          </a:xfrm>
        </p:spPr>
        <p:txBody>
          <a:bodyPr anchor="b" anchorCtr="0">
            <a:noAutofit/>
          </a:bodyPr>
          <a:lstStyle>
            <a:lvl1pPr algn="ctr">
              <a:defRPr sz="3600"/>
            </a:lvl1pPr>
          </a:lstStyle>
          <a:p>
            <a:r>
              <a:rPr lang="en-US" dirty="0"/>
              <a:t>Click to add title</a:t>
            </a:r>
          </a:p>
        </p:txBody>
      </p:sp>
      <p:sp>
        <p:nvSpPr>
          <p:cNvPr id="9" name="Content Placeholder 2">
            <a:extLst>
              <a:ext uri="{FF2B5EF4-FFF2-40B4-BE49-F238E27FC236}">
                <a16:creationId xmlns:a16="http://schemas.microsoft.com/office/drawing/2014/main" id="{76BDAEBE-3A0C-BBCD-A1F0-E1F1E07000E1}"/>
              </a:ext>
            </a:extLst>
          </p:cNvPr>
          <p:cNvSpPr>
            <a:spLocks noGrp="1"/>
          </p:cNvSpPr>
          <p:nvPr>
            <p:ph sz="half" idx="14" hasCustomPrompt="1"/>
          </p:nvPr>
        </p:nvSpPr>
        <p:spPr>
          <a:xfrm>
            <a:off x="1616599" y="2257061"/>
            <a:ext cx="8958804" cy="3541853"/>
          </a:xfrm>
        </p:spPr>
        <p:txBody>
          <a:bodyPr>
            <a:normAutofit/>
          </a:bodyPr>
          <a:lstStyle>
            <a:lvl1pPr marL="0" indent="0">
              <a:spcBef>
                <a:spcPts val="1000"/>
              </a:spcBef>
              <a:spcAft>
                <a:spcPts val="10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2/8/2025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pic>
        <p:nvPicPr>
          <p:cNvPr id="4" name="Picture Placeholder 5">
            <a:extLst>
              <a:ext uri="{FF2B5EF4-FFF2-40B4-BE49-F238E27FC236}">
                <a16:creationId xmlns:a16="http://schemas.microsoft.com/office/drawing/2014/main" id="{236F3DDC-7FF8-F6A3-16EA-A01E7F79536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524" y="0"/>
            <a:ext cx="12188952" cy="6858000"/>
          </a:xfrm>
          <a:prstGeom prst="rect">
            <a:avLst/>
          </a:prstGeom>
        </p:spPr>
      </p:pic>
      <p:sp>
        <p:nvSpPr>
          <p:cNvPr id="9" name="Title 33">
            <a:extLst>
              <a:ext uri="{FF2B5EF4-FFF2-40B4-BE49-F238E27FC236}">
                <a16:creationId xmlns:a16="http://schemas.microsoft.com/office/drawing/2014/main" id="{E728EBB2-9164-AC06-6682-9505D88F9535}"/>
              </a:ext>
              <a:ext uri="{C183D7F6-B498-43B3-948B-1728B52AA6E4}">
                <adec:decorative xmlns:adec="http://schemas.microsoft.com/office/drawing/2017/decorative" val="1"/>
              </a:ext>
            </a:extLst>
          </p:cNvPr>
          <p:cNvSpPr txBox="1">
            <a:spLocks/>
          </p:cNvSpPr>
          <p:nvPr userDrawn="1"/>
        </p:nvSpPr>
        <p:spPr>
          <a:xfrm>
            <a:off x="915924" y="777240"/>
            <a:ext cx="6115497" cy="5303520"/>
          </a:xfrm>
          <a:prstGeom prst="rect">
            <a:avLst/>
          </a:prstGeom>
          <a:solidFill>
            <a:schemeClr val="bg1">
              <a:alpha val="95000"/>
            </a:schemeClr>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416937" y="879674"/>
            <a:ext cx="5377406" cy="2550005"/>
          </a:xfrm>
        </p:spPr>
        <p:txBody>
          <a:bodyPr anchor="b" anchorCtr="0">
            <a:noAutofit/>
          </a:bodyPr>
          <a:lstStyle>
            <a:lvl1pPr>
              <a:defRPr sz="3600"/>
            </a:lvl1pPr>
          </a:lstStyle>
          <a:p>
            <a:r>
              <a:rPr lang="en-US" dirty="0"/>
              <a:t>Click to add title</a:t>
            </a:r>
          </a:p>
        </p:txBody>
      </p:sp>
      <p:sp>
        <p:nvSpPr>
          <p:cNvPr id="13" name="Text Placeholder 12">
            <a:extLst>
              <a:ext uri="{FF2B5EF4-FFF2-40B4-BE49-F238E27FC236}">
                <a16:creationId xmlns:a16="http://schemas.microsoft.com/office/drawing/2014/main" id="{53BA3AA6-E309-C0C7-B2C6-3705384B7067}"/>
              </a:ext>
            </a:extLst>
          </p:cNvPr>
          <p:cNvSpPr>
            <a:spLocks noGrp="1"/>
          </p:cNvSpPr>
          <p:nvPr>
            <p:ph type="body" sz="quarter" idx="13" hasCustomPrompt="1"/>
          </p:nvPr>
        </p:nvSpPr>
        <p:spPr>
          <a:xfrm>
            <a:off x="1417638" y="3576900"/>
            <a:ext cx="4126635" cy="2233613"/>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2/8/2025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pic>
        <p:nvPicPr>
          <p:cNvPr id="8" name="Picture Placeholder 5">
            <a:extLst>
              <a:ext uri="{FF2B5EF4-FFF2-40B4-BE49-F238E27FC236}">
                <a16:creationId xmlns:a16="http://schemas.microsoft.com/office/drawing/2014/main" id="{540E5FCC-3981-FB51-F0ED-B8BAB5C45A20}"/>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3BCE2C9E-7BC3-0EB6-EBE4-26EE33A1F2A3}"/>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269357" y="891251"/>
            <a:ext cx="9653286" cy="1158254"/>
          </a:xfrm>
        </p:spPr>
        <p:txBody>
          <a:bodyPr anchor="b" anchorCtr="0">
            <a:noAutofit/>
          </a:bodyPr>
          <a:lstStyle>
            <a:lvl1pPr algn="ctr">
              <a:defRPr sz="3600"/>
            </a:lvl1pPr>
          </a:lstStyle>
          <a:p>
            <a:r>
              <a:rPr lang="en-US" dirty="0"/>
              <a:t>Click to add title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2/8/2025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ECB36301-48E6-AF64-5055-0CCA79474EAE}"/>
              </a:ext>
            </a:extLst>
          </p:cNvPr>
          <p:cNvSpPr>
            <a:spLocks noGrp="1"/>
          </p:cNvSpPr>
          <p:nvPr>
            <p:ph sz="half" idx="13" hasCustomPrompt="1"/>
          </p:nvPr>
        </p:nvSpPr>
        <p:spPr>
          <a:xfrm>
            <a:off x="1400540" y="2257062"/>
            <a:ext cx="406271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5F973906-E48D-CA3F-3E96-205D2E688DC5}"/>
              </a:ext>
            </a:extLst>
          </p:cNvPr>
          <p:cNvSpPr>
            <a:spLocks noGrp="1"/>
          </p:cNvSpPr>
          <p:nvPr>
            <p:ph sz="half" idx="14" hasCustomPrompt="1"/>
          </p:nvPr>
        </p:nvSpPr>
        <p:spPr>
          <a:xfrm>
            <a:off x="6588311" y="2257061"/>
            <a:ext cx="420315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8" name="Picture Placeholder 44">
            <a:extLst>
              <a:ext uri="{FF2B5EF4-FFF2-40B4-BE49-F238E27FC236}">
                <a16:creationId xmlns:a16="http://schemas.microsoft.com/office/drawing/2014/main" id="{07AB38AA-85DC-3DF3-4ED4-B78FB670FFA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8F2DD44F-3200-BF06-94F9-C6A07EAD76B9}"/>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92361" y="777240"/>
            <a:ext cx="10007278" cy="1283843"/>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47029" y="2261313"/>
            <a:ext cx="3275746" cy="3653350"/>
          </a:xfrm>
        </p:spPr>
        <p:txBody>
          <a:bodyPr>
            <a:normAutofit/>
          </a:bodyPr>
          <a:lstStyle>
            <a:lvl1pPr marL="0" indent="0">
              <a:lnSpc>
                <a:spcPct val="100000"/>
              </a:lnSpc>
              <a:spcBef>
                <a:spcPts val="1000"/>
              </a:spcBef>
              <a:spcAft>
                <a:spcPts val="600"/>
              </a:spcAft>
              <a:buNone/>
              <a:defRPr sz="1800"/>
            </a:lvl1pPr>
            <a:lvl2pPr marL="228600" indent="0">
              <a:lnSpc>
                <a:spcPct val="100000"/>
              </a:lnSpc>
              <a:spcBef>
                <a:spcPts val="1000"/>
              </a:spcBef>
              <a:spcAft>
                <a:spcPts val="600"/>
              </a:spcAft>
              <a:buNone/>
              <a:defRPr sz="1800"/>
            </a:lvl2pPr>
            <a:lvl3pPr marL="9144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2/8/2025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C2AA9CA0-D45C-FE27-D4E4-DD219364E4FB}"/>
              </a:ext>
            </a:extLst>
          </p:cNvPr>
          <p:cNvSpPr>
            <a:spLocks noGrp="1"/>
          </p:cNvSpPr>
          <p:nvPr>
            <p:ph sz="half" idx="13" hasCustomPrompt="1"/>
          </p:nvPr>
        </p:nvSpPr>
        <p:spPr>
          <a:xfrm>
            <a:off x="5150734" y="2261313"/>
            <a:ext cx="5594236" cy="3653350"/>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F1219773-33FA-E4F9-4EAE-0764613F6213}"/>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92817C37-9292-1CF3-6529-DEF7174273E0}"/>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061275" y="1134320"/>
            <a:ext cx="4803494" cy="1956122"/>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061275" y="3418271"/>
            <a:ext cx="4803494" cy="2305409"/>
          </a:xfrm>
        </p:spPr>
        <p:txBody>
          <a:bodyPr>
            <a:noAutofit/>
          </a:bodyPr>
          <a:lstStyle>
            <a:lvl1pPr marL="0" indent="0" algn="l">
              <a:spcAft>
                <a:spcPts val="1000"/>
              </a:spcAft>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2" name="Picture Placeholder 11">
            <a:extLst>
              <a:ext uri="{FF2B5EF4-FFF2-40B4-BE49-F238E27FC236}">
                <a16:creationId xmlns:a16="http://schemas.microsoft.com/office/drawing/2014/main" id="{E5D7B0DF-23EB-406B-9FAA-0182626A919B}"/>
              </a:ext>
            </a:extLst>
          </p:cNvPr>
          <p:cNvSpPr>
            <a:spLocks noGrp="1"/>
          </p:cNvSpPr>
          <p:nvPr>
            <p:ph type="pic" sz="quarter" idx="13"/>
          </p:nvPr>
        </p:nvSpPr>
        <p:spPr>
          <a:xfrm>
            <a:off x="1308563" y="1146638"/>
            <a:ext cx="4389120" cy="4572000"/>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2/8/2025</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563727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2/8/2025</a:t>
            </a:fld>
            <a:endParaRPr lang="en-US" dirty="0"/>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59" r:id="rId4"/>
    <p:sldLayoutId id="2147483650" r:id="rId5"/>
    <p:sldLayoutId id="2147483652" r:id="rId6"/>
    <p:sldLayoutId id="2147483662" r:id="rId7"/>
    <p:sldLayoutId id="2147483663" r:id="rId8"/>
    <p:sldLayoutId id="2147483649" r:id="rId9"/>
    <p:sldLayoutId id="2147483666" r:id="rId10"/>
    <p:sldLayoutId id="2147483664" r:id="rId11"/>
    <p:sldLayoutId id="2147483665"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hyperlink" Target="https://ieeexplore.ieee.org/document/7955426" TargetMode="External"/><Relationship Id="rId2" Type="http://schemas.openxmlformats.org/officeDocument/2006/relationships/hyperlink" Target="https://ieeexplore.ieee.org/document/10466180" TargetMode="Externa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0776A06-5595-975B-D355-03995008B920}"/>
              </a:ext>
            </a:extLst>
          </p:cNvPr>
          <p:cNvPicPr>
            <a:picLocks noChangeAspect="1"/>
          </p:cNvPicPr>
          <p:nvPr/>
        </p:nvPicPr>
        <p:blipFill>
          <a:blip r:embed="rId2"/>
          <a:stretch>
            <a:fillRect/>
          </a:stretch>
        </p:blipFill>
        <p:spPr>
          <a:xfrm>
            <a:off x="1" y="9144"/>
            <a:ext cx="12192000" cy="6858000"/>
          </a:xfrm>
          <a:prstGeom prst="rect">
            <a:avLst/>
          </a:prstGeom>
        </p:spPr>
      </p:pic>
    </p:spTree>
    <p:extLst>
      <p:ext uri="{BB962C8B-B14F-4D97-AF65-F5344CB8AC3E}">
        <p14:creationId xmlns:p14="http://schemas.microsoft.com/office/powerpoint/2010/main" val="20708176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3128A47-12D9-6766-900A-FCB479501C56}"/>
              </a:ext>
            </a:extLst>
          </p:cNvPr>
          <p:cNvSpPr txBox="1"/>
          <p:nvPr/>
        </p:nvSpPr>
        <p:spPr>
          <a:xfrm>
            <a:off x="1252728" y="812673"/>
            <a:ext cx="8915400" cy="5078313"/>
          </a:xfrm>
          <a:prstGeom prst="rect">
            <a:avLst/>
          </a:prstGeom>
          <a:noFill/>
        </p:spPr>
        <p:txBody>
          <a:bodyPr wrap="square">
            <a:spAutoFit/>
          </a:bodyPr>
          <a:lstStyle/>
          <a:p>
            <a:r>
              <a:rPr lang="en-US" sz="3600" b="1" dirty="0"/>
              <a:t>Problem Statement:</a:t>
            </a:r>
          </a:p>
          <a:p>
            <a:r>
              <a:rPr lang="en-US" b="1" dirty="0"/>
              <a:t>Urban and Suburban Streets:</a:t>
            </a:r>
            <a:r>
              <a:rPr lang="en-US" dirty="0"/>
              <a:t> Busy streets in cities and towns where consistent and energy-efficient lighting is essential for safety and visibility.</a:t>
            </a:r>
          </a:p>
          <a:p>
            <a:r>
              <a:rPr lang="en-US" b="1" dirty="0"/>
              <a:t>Highways:</a:t>
            </a:r>
            <a:r>
              <a:rPr lang="en-US" dirty="0"/>
              <a:t> Major roads and highways, where continuous lighting is needed for vehicle and pedestrian safety.</a:t>
            </a:r>
          </a:p>
          <a:p>
            <a:r>
              <a:rPr lang="en-US" b="1" dirty="0"/>
              <a:t>Residential Areas:</a:t>
            </a:r>
            <a:r>
              <a:rPr lang="en-US" dirty="0"/>
              <a:t> Housing complexes, neighborhoods, and local roads that require street lighting for security and navigation after sunset.</a:t>
            </a:r>
          </a:p>
          <a:p>
            <a:r>
              <a:rPr lang="en-US" b="1" dirty="0"/>
              <a:t>Parking Lots and Walkways:</a:t>
            </a:r>
            <a:r>
              <a:rPr lang="en-US" dirty="0"/>
              <a:t> Public parking spaces and pedestrian walkways where lighting is essential for security and safety.</a:t>
            </a:r>
          </a:p>
          <a:p>
            <a:r>
              <a:rPr lang="en-US" b="1" dirty="0"/>
              <a:t>Parks and Gardens:</a:t>
            </a:r>
            <a:r>
              <a:rPr lang="en-US" dirty="0"/>
              <a:t> Outdoor spaces where lighting is needed after dark but can be controlled to save energy during non-peak hours.</a:t>
            </a:r>
          </a:p>
          <a:p>
            <a:r>
              <a:rPr lang="en-US" b="1" dirty="0"/>
              <a:t>Problem Definition:</a:t>
            </a:r>
          </a:p>
          <a:p>
            <a:r>
              <a:rPr lang="en-IN" dirty="0"/>
              <a:t>Wastage of Energy</a:t>
            </a:r>
          </a:p>
          <a:p>
            <a:r>
              <a:rPr lang="en-IN" dirty="0"/>
              <a:t>Increased Costs</a:t>
            </a:r>
          </a:p>
          <a:p>
            <a:r>
              <a:rPr lang="en-IN" dirty="0"/>
              <a:t>Environmental Impact</a:t>
            </a:r>
          </a:p>
          <a:p>
            <a:r>
              <a:rPr lang="en-IN" dirty="0"/>
              <a:t>Manual Monitoring and Operation</a:t>
            </a:r>
          </a:p>
          <a:p>
            <a:r>
              <a:rPr lang="en-US" dirty="0"/>
              <a:t>Inflexibility in Response to Variable Conditions</a:t>
            </a:r>
            <a:endParaRPr lang="en-US" b="1" dirty="0"/>
          </a:p>
        </p:txBody>
      </p:sp>
    </p:spTree>
    <p:extLst>
      <p:ext uri="{BB962C8B-B14F-4D97-AF65-F5344CB8AC3E}">
        <p14:creationId xmlns:p14="http://schemas.microsoft.com/office/powerpoint/2010/main" val="1420595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1A0555FB-A9DB-CEB5-DF66-67304456B861}"/>
              </a:ext>
            </a:extLst>
          </p:cNvPr>
          <p:cNvSpPr txBox="1"/>
          <p:nvPr/>
        </p:nvSpPr>
        <p:spPr>
          <a:xfrm>
            <a:off x="1289304" y="925074"/>
            <a:ext cx="9454896" cy="4801314"/>
          </a:xfrm>
          <a:prstGeom prst="rect">
            <a:avLst/>
          </a:prstGeom>
          <a:noFill/>
        </p:spPr>
        <p:txBody>
          <a:bodyPr wrap="square">
            <a:spAutoFit/>
          </a:bodyPr>
          <a:lstStyle/>
          <a:p>
            <a:r>
              <a:rPr lang="en-US" sz="3600" b="1" dirty="0"/>
              <a:t>Key features and Benefits:</a:t>
            </a:r>
          </a:p>
          <a:p>
            <a:r>
              <a:rPr lang="en-US" b="1" dirty="0"/>
              <a:t>1.  Ambient Light Sensors:</a:t>
            </a:r>
            <a:endParaRPr lang="en-US" dirty="0"/>
          </a:p>
          <a:p>
            <a:pPr>
              <a:buFont typeface="Arial" panose="020B0604020202020204" pitchFamily="34" charset="0"/>
              <a:buChar char="•"/>
            </a:pPr>
            <a:r>
              <a:rPr lang="en-US" dirty="0"/>
              <a:t>Utilizes Light Dependent Resistors (LDR) to detect natural light levels.</a:t>
            </a:r>
          </a:p>
          <a:p>
            <a:pPr>
              <a:buFont typeface="Arial" panose="020B0604020202020204" pitchFamily="34" charset="0"/>
              <a:buChar char="•"/>
            </a:pPr>
            <a:r>
              <a:rPr lang="en-US" dirty="0"/>
              <a:t>Automatically switches street lights on at dusk and off at dawn.</a:t>
            </a:r>
          </a:p>
          <a:p>
            <a:pPr>
              <a:buFont typeface="Arial" panose="020B0604020202020204" pitchFamily="34" charset="0"/>
              <a:buChar char="•"/>
            </a:pPr>
            <a:endParaRPr lang="en-US" dirty="0"/>
          </a:p>
          <a:p>
            <a:r>
              <a:rPr lang="en-US" b="1" dirty="0"/>
              <a:t>2.  Motion Detection:</a:t>
            </a:r>
            <a:endParaRPr lang="en-US" dirty="0"/>
          </a:p>
          <a:p>
            <a:pPr>
              <a:buFont typeface="Arial" panose="020B0604020202020204" pitchFamily="34" charset="0"/>
              <a:buChar char="•"/>
            </a:pPr>
            <a:r>
              <a:rPr lang="en-US" dirty="0"/>
              <a:t>Integrates Passive Infrared Sensors (PIR) to detect movement.</a:t>
            </a:r>
          </a:p>
          <a:p>
            <a:pPr>
              <a:buFont typeface="Arial" panose="020B0604020202020204" pitchFamily="34" charset="0"/>
              <a:buChar char="•"/>
            </a:pPr>
            <a:r>
              <a:rPr lang="en-US" dirty="0"/>
              <a:t>Activates lights when motion is detected, providing illumination only when needed.</a:t>
            </a:r>
          </a:p>
          <a:p>
            <a:pPr>
              <a:buFont typeface="Arial" panose="020B0604020202020204" pitchFamily="34" charset="0"/>
              <a:buChar char="•"/>
            </a:pPr>
            <a:endParaRPr lang="en-US" dirty="0"/>
          </a:p>
          <a:p>
            <a:r>
              <a:rPr lang="en-US" b="1" dirty="0"/>
              <a:t>3.  Energy Management:</a:t>
            </a:r>
            <a:endParaRPr lang="en-US" dirty="0"/>
          </a:p>
          <a:p>
            <a:pPr>
              <a:buFont typeface="Arial" panose="020B0604020202020204" pitchFamily="34" charset="0"/>
              <a:buChar char="•"/>
            </a:pPr>
            <a:r>
              <a:rPr lang="en-US" dirty="0"/>
              <a:t>Adjusts light intensity based on traffic flow and environmental conditions.</a:t>
            </a:r>
          </a:p>
          <a:p>
            <a:pPr>
              <a:buFont typeface="Arial" panose="020B0604020202020204" pitchFamily="34" charset="0"/>
              <a:buChar char="•"/>
            </a:pPr>
            <a:r>
              <a:rPr lang="en-US" dirty="0"/>
              <a:t>Includes dimming capabilities during low-traffic periods.</a:t>
            </a:r>
          </a:p>
          <a:p>
            <a:endParaRPr lang="en-US" dirty="0"/>
          </a:p>
          <a:p>
            <a:r>
              <a:rPr lang="en-US" b="1" dirty="0"/>
              <a:t>4.  Remote Monitoring and Control:</a:t>
            </a:r>
            <a:endParaRPr lang="en-US" dirty="0"/>
          </a:p>
          <a:p>
            <a:pPr>
              <a:buFont typeface="Arial" panose="020B0604020202020204" pitchFamily="34" charset="0"/>
              <a:buChar char="•"/>
            </a:pPr>
            <a:r>
              <a:rPr lang="en-US" dirty="0"/>
              <a:t>Allows for remote access and control via centralized management software.</a:t>
            </a:r>
          </a:p>
          <a:p>
            <a:pPr>
              <a:buFont typeface="Arial" panose="020B0604020202020204" pitchFamily="34" charset="0"/>
              <a:buChar char="•"/>
            </a:pPr>
            <a:r>
              <a:rPr lang="en-US" dirty="0"/>
              <a:t>Provides real-time status updates and alerts for maintenance</a:t>
            </a:r>
            <a:r>
              <a:rPr lang="en-US" sz="1800" dirty="0"/>
              <a:t>.</a:t>
            </a:r>
          </a:p>
        </p:txBody>
      </p:sp>
    </p:spTree>
    <p:extLst>
      <p:ext uri="{BB962C8B-B14F-4D97-AF65-F5344CB8AC3E}">
        <p14:creationId xmlns:p14="http://schemas.microsoft.com/office/powerpoint/2010/main" val="3054086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BC43308-F7F6-0363-023A-783D30D232B1}"/>
              </a:ext>
            </a:extLst>
          </p:cNvPr>
          <p:cNvSpPr txBox="1"/>
          <p:nvPr/>
        </p:nvSpPr>
        <p:spPr>
          <a:xfrm>
            <a:off x="1252728" y="1386299"/>
            <a:ext cx="9473184" cy="2431435"/>
          </a:xfrm>
          <a:prstGeom prst="rect">
            <a:avLst/>
          </a:prstGeom>
          <a:noFill/>
        </p:spPr>
        <p:txBody>
          <a:bodyPr wrap="square">
            <a:spAutoFit/>
          </a:bodyPr>
          <a:lstStyle/>
          <a:p>
            <a:r>
              <a:rPr lang="en-US" sz="3600" b="1" dirty="0"/>
              <a:t>Conclusion:</a:t>
            </a:r>
          </a:p>
          <a:p>
            <a:endParaRPr lang="en-US" sz="3600" b="1" dirty="0"/>
          </a:p>
          <a:p>
            <a:r>
              <a:rPr lang="en-US" sz="2000" dirty="0"/>
              <a:t>The Automatic Street Light Control System is a smart solution that optimizes street lighting for energy efficiency and enhanced safety. By using sensors and microcontrollers, it adjusts light intensity based on    ambient light and motion detection, reducing energy consumption. </a:t>
            </a:r>
            <a:endParaRPr lang="en-IN" dirty="0"/>
          </a:p>
        </p:txBody>
      </p:sp>
    </p:spTree>
    <p:extLst>
      <p:ext uri="{BB962C8B-B14F-4D97-AF65-F5344CB8AC3E}">
        <p14:creationId xmlns:p14="http://schemas.microsoft.com/office/powerpoint/2010/main" val="2191925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0092ABE-DF1E-95B2-CC83-2B84E1C8A2E3}"/>
              </a:ext>
            </a:extLst>
          </p:cNvPr>
          <p:cNvSpPr/>
          <p:nvPr/>
        </p:nvSpPr>
        <p:spPr>
          <a:xfrm>
            <a:off x="1550271" y="1138535"/>
            <a:ext cx="2873543" cy="646331"/>
          </a:xfrm>
          <a:prstGeom prst="rect">
            <a:avLst/>
          </a:prstGeom>
          <a:noFill/>
        </p:spPr>
        <p:txBody>
          <a:bodyPr wrap="none" lIns="91440" tIns="45720" rIns="91440" bIns="45720">
            <a:spAutoFit/>
          </a:bodyPr>
          <a:lstStyle/>
          <a:p>
            <a:pPr algn="ctr"/>
            <a:r>
              <a:rPr lang="en-US" sz="3600" b="0" cap="none" spc="0" dirty="0">
                <a:ln w="0"/>
                <a:solidFill>
                  <a:schemeClr val="tx1"/>
                </a:solidFill>
                <a:effectLst>
                  <a:outerShdw blurRad="38100" dist="19050" dir="2700000" algn="tl" rotWithShape="0">
                    <a:schemeClr val="dk1">
                      <a:alpha val="40000"/>
                    </a:schemeClr>
                  </a:outerShdw>
                </a:effectLst>
              </a:rPr>
              <a:t>Future Scope:</a:t>
            </a:r>
          </a:p>
        </p:txBody>
      </p:sp>
      <p:sp>
        <p:nvSpPr>
          <p:cNvPr id="7" name="TextBox 6">
            <a:extLst>
              <a:ext uri="{FF2B5EF4-FFF2-40B4-BE49-F238E27FC236}">
                <a16:creationId xmlns:a16="http://schemas.microsoft.com/office/drawing/2014/main" id="{6B720E8B-CD35-BB83-E0E0-609F34BF1224}"/>
              </a:ext>
            </a:extLst>
          </p:cNvPr>
          <p:cNvSpPr txBox="1"/>
          <p:nvPr/>
        </p:nvSpPr>
        <p:spPr>
          <a:xfrm>
            <a:off x="1922526" y="2505670"/>
            <a:ext cx="8199882" cy="1477328"/>
          </a:xfrm>
          <a:prstGeom prst="rect">
            <a:avLst/>
          </a:prstGeom>
          <a:noFill/>
        </p:spPr>
        <p:txBody>
          <a:bodyPr wrap="square">
            <a:spAutoFit/>
          </a:bodyPr>
          <a:lstStyle/>
          <a:p>
            <a:r>
              <a:rPr lang="en-US" sz="1800" dirty="0"/>
              <a:t>The integration of solar power make  more sustainable. In the future, the system can be enhanced with AI-based adaptive lighting to adjust        based on traffic patterns and weather, along with 5G wireless communication for better scalability. Further improvements include the use of energy-efficient LEDs, renewable energy storage, and advanced detection systems for improved safety. </a:t>
            </a:r>
            <a:endParaRPr lang="en-IN" dirty="0"/>
          </a:p>
        </p:txBody>
      </p:sp>
    </p:spTree>
    <p:extLst>
      <p:ext uri="{BB962C8B-B14F-4D97-AF65-F5344CB8AC3E}">
        <p14:creationId xmlns:p14="http://schemas.microsoft.com/office/powerpoint/2010/main" val="39507062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810768" y="1591057"/>
            <a:ext cx="8013192" cy="2423160"/>
          </a:xfrm>
          <a:noFill/>
        </p:spPr>
        <p:txBody>
          <a:bodyPr anchor="b"/>
          <a:lstStyle/>
          <a:p>
            <a:r>
              <a:rPr lang="en-US" dirty="0"/>
              <a:t>REFERENCE:</a:t>
            </a:r>
            <a:br>
              <a:rPr lang="en-US" dirty="0"/>
            </a:br>
            <a:br>
              <a:rPr lang="en-US" dirty="0"/>
            </a:br>
            <a:r>
              <a:rPr lang="en-US" dirty="0">
                <a:hlinkClick r:id="rId2"/>
              </a:rPr>
              <a:t>https://ieeexplore.ieee.org/document/10466180</a:t>
            </a:r>
            <a:br>
              <a:rPr lang="en-US" sz="2800" dirty="0"/>
            </a:br>
            <a:br>
              <a:rPr lang="en-US" sz="2800" dirty="0"/>
            </a:br>
            <a:br>
              <a:rPr lang="en-US" sz="2800" dirty="0"/>
            </a:br>
            <a:r>
              <a:rPr lang="en-US" sz="2800" dirty="0">
                <a:hlinkClick r:id="rId3"/>
              </a:rPr>
              <a:t>https://ieeexplore.ieee.org/document/7955426</a:t>
            </a:r>
            <a:br>
              <a:rPr lang="en-US" dirty="0"/>
            </a:br>
            <a:endParaRPr lang="en-US" sz="2000" dirty="0"/>
          </a:p>
        </p:txBody>
      </p:sp>
    </p:spTree>
    <p:extLst>
      <p:ext uri="{BB962C8B-B14F-4D97-AF65-F5344CB8AC3E}">
        <p14:creationId xmlns:p14="http://schemas.microsoft.com/office/powerpoint/2010/main" val="3604630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4079367" y="650381"/>
            <a:ext cx="3905250" cy="3032567"/>
          </a:xfrm>
          <a:noFill/>
        </p:spPr>
        <p:txBody>
          <a:bodyPr anchor="b"/>
          <a:lstStyle/>
          <a:p>
            <a:r>
              <a:rPr lang="en-US" dirty="0"/>
              <a:t>Thank you</a:t>
            </a:r>
          </a:p>
        </p:txBody>
      </p:sp>
    </p:spTree>
    <p:extLst>
      <p:ext uri="{BB962C8B-B14F-4D97-AF65-F5344CB8AC3E}">
        <p14:creationId xmlns:p14="http://schemas.microsoft.com/office/powerpoint/2010/main" val="611567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ctrTitle"/>
          </p:nvPr>
        </p:nvSpPr>
        <p:spPr>
          <a:xfrm>
            <a:off x="-1703832" y="1609344"/>
            <a:ext cx="9144000" cy="557784"/>
          </a:xfrm>
          <a:noFill/>
        </p:spPr>
        <p:txBody>
          <a:bodyPr>
            <a:noAutofit/>
          </a:bodyPr>
          <a:lstStyle/>
          <a:p>
            <a:r>
              <a:rPr lang="en-US" sz="3600" dirty="0">
                <a:latin typeface="Abadi" panose="020B0604020104020204" pitchFamily="34" charset="0"/>
              </a:rPr>
              <a:t>INTRODUCTION:</a:t>
            </a:r>
          </a:p>
        </p:txBody>
      </p:sp>
      <p:sp>
        <p:nvSpPr>
          <p:cNvPr id="3" name="Rectangle 2">
            <a:extLst>
              <a:ext uri="{FF2B5EF4-FFF2-40B4-BE49-F238E27FC236}">
                <a16:creationId xmlns:a16="http://schemas.microsoft.com/office/drawing/2014/main" id="{D0E466F5-1E68-3928-0B8F-DEBC175DEF0E}"/>
              </a:ext>
            </a:extLst>
          </p:cNvPr>
          <p:cNvSpPr/>
          <p:nvPr/>
        </p:nvSpPr>
        <p:spPr>
          <a:xfrm>
            <a:off x="1892807" y="2501652"/>
            <a:ext cx="8622793" cy="1631216"/>
          </a:xfrm>
          <a:prstGeom prst="rect">
            <a:avLst/>
          </a:prstGeom>
          <a:noFill/>
        </p:spPr>
        <p:txBody>
          <a:bodyPr wrap="square" lIns="91440" tIns="45720" rIns="91440" bIns="45720">
            <a:spAutoFit/>
          </a:bodyPr>
          <a:lstStyle/>
          <a:p>
            <a:pPr algn="just"/>
            <a:r>
              <a:rPr lang="en-US" sz="2000" b="0" cap="none" spc="0" dirty="0">
                <a:ln w="0"/>
                <a:solidFill>
                  <a:schemeClr val="tx1"/>
                </a:solidFill>
                <a:effectLst>
                  <a:outerShdw blurRad="38100" dist="19050" dir="2700000" algn="tl" rotWithShape="0">
                    <a:schemeClr val="dk1">
                      <a:alpha val="40000"/>
                    </a:schemeClr>
                  </a:outerShdw>
                </a:effectLst>
              </a:rPr>
              <a:t>An Automatic Street Light System is a smart lighting system that works on its own. It turns on street lights at night and off in the morning without anyone having to switch them. This system uses a Light Dependent Resistor (LDR) or a sensor to detect light. When it gets dark, the lights turn on automatically, and when daylight appears, they turn off.</a:t>
            </a:r>
          </a:p>
        </p:txBody>
      </p:sp>
    </p:spTree>
    <p:extLst>
      <p:ext uri="{BB962C8B-B14F-4D97-AF65-F5344CB8AC3E}">
        <p14:creationId xmlns:p14="http://schemas.microsoft.com/office/powerpoint/2010/main" val="2083028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1446642" y="510793"/>
            <a:ext cx="8958805" cy="1077230"/>
          </a:xfrm>
          <a:noFill/>
        </p:spPr>
        <p:txBody>
          <a:bodyPr/>
          <a:lstStyle/>
          <a:p>
            <a:r>
              <a:rPr lang="en-US" dirty="0">
                <a:latin typeface="Abadi" panose="020B0604020104020204" pitchFamily="34" charset="0"/>
              </a:rPr>
              <a:t>COMPONENTS:</a:t>
            </a:r>
          </a:p>
        </p:txBody>
      </p:sp>
      <p:sp>
        <p:nvSpPr>
          <p:cNvPr id="7" name="Rectangle 6">
            <a:extLst>
              <a:ext uri="{FF2B5EF4-FFF2-40B4-BE49-F238E27FC236}">
                <a16:creationId xmlns:a16="http://schemas.microsoft.com/office/drawing/2014/main" id="{E0D0DD7E-98DE-3138-F7E9-B16C2A87296C}"/>
              </a:ext>
            </a:extLst>
          </p:cNvPr>
          <p:cNvSpPr/>
          <p:nvPr/>
        </p:nvSpPr>
        <p:spPr>
          <a:xfrm>
            <a:off x="2275719" y="1688607"/>
            <a:ext cx="3984873" cy="3785652"/>
          </a:xfrm>
          <a:prstGeom prst="rect">
            <a:avLst/>
          </a:prstGeom>
          <a:noFill/>
        </p:spPr>
        <p:txBody>
          <a:bodyPr wrap="none" lIns="91440" tIns="45720" rIns="91440" bIns="45720">
            <a:spAutoFit/>
          </a:bodyPr>
          <a:lstStyle/>
          <a:p>
            <a:pPr algn="ctr"/>
            <a:r>
              <a:rPr lang="en-US" sz="2000" dirty="0">
                <a:ln w="0"/>
                <a:effectLst>
                  <a:outerShdw blurRad="38100" dist="19050" dir="2700000" algn="tl" rotWithShape="0">
                    <a:schemeClr val="dk1">
                      <a:alpha val="40000"/>
                    </a:schemeClr>
                  </a:outerShdw>
                </a:effectLst>
              </a:rPr>
              <a:t>1.Light Dependent Resistor(LDR)</a:t>
            </a:r>
          </a:p>
          <a:p>
            <a:pPr algn="ctr"/>
            <a:r>
              <a:rPr lang="en-US" sz="2000" b="0" cap="none" spc="0" dirty="0">
                <a:ln w="0"/>
                <a:solidFill>
                  <a:schemeClr val="tx1"/>
                </a:solidFill>
                <a:effectLst>
                  <a:outerShdw blurRad="38100" dist="19050" dir="2700000" algn="tl" rotWithShape="0">
                    <a:schemeClr val="dk1">
                      <a:alpha val="40000"/>
                    </a:schemeClr>
                  </a:outerShdw>
                </a:effectLst>
              </a:rPr>
              <a:t>2.Operational Amplifier(AMP)       </a:t>
            </a:r>
          </a:p>
          <a:p>
            <a:pPr algn="ctr"/>
            <a:r>
              <a:rPr lang="en-US" sz="2000" dirty="0">
                <a:ln w="0"/>
                <a:effectLst>
                  <a:outerShdw blurRad="38100" dist="19050" dir="2700000" algn="tl" rotWithShape="0">
                    <a:schemeClr val="dk1">
                      <a:alpha val="40000"/>
                    </a:schemeClr>
                  </a:outerShdw>
                </a:effectLst>
              </a:rPr>
              <a:t>3.Relay Module(switch on and of </a:t>
            </a:r>
          </a:p>
          <a:p>
            <a:pPr algn="ctr"/>
            <a:r>
              <a:rPr lang="en-US" sz="2000" dirty="0">
                <a:ln w="0"/>
                <a:effectLst>
                  <a:outerShdw blurRad="38100" dist="19050" dir="2700000" algn="tl" rotWithShape="0">
                    <a:schemeClr val="dk1">
                      <a:alpha val="40000"/>
                    </a:schemeClr>
                  </a:outerShdw>
                </a:effectLst>
              </a:rPr>
              <a:t>4. Transistor                                        </a:t>
            </a:r>
          </a:p>
          <a:p>
            <a:pPr algn="ctr"/>
            <a:r>
              <a:rPr lang="en-US" sz="2000" dirty="0">
                <a:ln w="0"/>
                <a:effectLst>
                  <a:outerShdw blurRad="38100" dist="19050" dir="2700000" algn="tl" rotWithShape="0">
                    <a:schemeClr val="dk1">
                      <a:alpha val="40000"/>
                    </a:schemeClr>
                  </a:outerShdw>
                </a:effectLst>
              </a:rPr>
              <a:t>5.Resistor                                            </a:t>
            </a:r>
          </a:p>
          <a:p>
            <a:pPr algn="ctr"/>
            <a:r>
              <a:rPr lang="en-US" sz="2000" dirty="0">
                <a:ln w="0"/>
                <a:effectLst>
                  <a:outerShdw blurRad="38100" dist="19050" dir="2700000" algn="tl" rotWithShape="0">
                    <a:schemeClr val="dk1">
                      <a:alpha val="40000"/>
                    </a:schemeClr>
                  </a:outerShdw>
                </a:effectLst>
              </a:rPr>
              <a:t>  6.Power Supply                                   </a:t>
            </a:r>
          </a:p>
          <a:p>
            <a:pPr algn="ctr"/>
            <a:r>
              <a:rPr lang="en-US" sz="2000" dirty="0">
                <a:ln w="0"/>
                <a:effectLst>
                  <a:outerShdw blurRad="38100" dist="19050" dir="2700000" algn="tl" rotWithShape="0">
                    <a:schemeClr val="dk1">
                      <a:alpha val="40000"/>
                    </a:schemeClr>
                  </a:outerShdw>
                </a:effectLst>
              </a:rPr>
              <a:t>  7.Street Lights                                      </a:t>
            </a:r>
          </a:p>
          <a:p>
            <a:pPr algn="ctr"/>
            <a:r>
              <a:rPr lang="en-US" sz="2000" dirty="0">
                <a:ln w="0"/>
                <a:effectLst>
                  <a:outerShdw blurRad="38100" dist="19050" dir="2700000" algn="tl" rotWithShape="0">
                    <a:schemeClr val="dk1">
                      <a:alpha val="40000"/>
                    </a:schemeClr>
                  </a:outerShdw>
                </a:effectLst>
              </a:rPr>
              <a:t> 8.Connecting Wires                            </a:t>
            </a:r>
          </a:p>
          <a:p>
            <a:pPr algn="ctr"/>
            <a:r>
              <a:rPr lang="en-US" sz="2000" dirty="0">
                <a:ln w="0"/>
                <a:effectLst>
                  <a:outerShdw blurRad="38100" dist="19050" dir="2700000" algn="tl" rotWithShape="0">
                    <a:schemeClr val="dk1">
                      <a:alpha val="40000"/>
                    </a:schemeClr>
                  </a:outerShdw>
                </a:effectLst>
              </a:rPr>
              <a:t> 9.Breadboard                                       </a:t>
            </a:r>
          </a:p>
          <a:p>
            <a:pPr algn="ctr"/>
            <a:r>
              <a:rPr lang="en-US" sz="2000" dirty="0">
                <a:ln w="0"/>
                <a:effectLst>
                  <a:outerShdw blurRad="38100" dist="19050" dir="2700000" algn="tl" rotWithShape="0">
                    <a:schemeClr val="dk1">
                      <a:alpha val="40000"/>
                    </a:schemeClr>
                  </a:outerShdw>
                </a:effectLst>
              </a:rPr>
              <a:t> 10.Microcontroller                               </a:t>
            </a:r>
          </a:p>
          <a:p>
            <a:pPr algn="ctr"/>
            <a:r>
              <a:rPr lang="en-US" sz="2000" dirty="0">
                <a:ln w="0"/>
                <a:effectLst>
                  <a:outerShdw blurRad="38100" dist="19050" dir="2700000" algn="tl" rotWithShape="0">
                    <a:schemeClr val="dk1">
                      <a:alpha val="40000"/>
                    </a:schemeClr>
                  </a:outerShdw>
                </a:effectLst>
              </a:rPr>
              <a:t> 11.Light Sensors                                  </a:t>
            </a:r>
          </a:p>
          <a:p>
            <a:pPr algn="ctr"/>
            <a:r>
              <a:rPr lang="en-US" sz="2000" dirty="0">
                <a:ln w="0"/>
                <a:effectLst>
                  <a:outerShdw blurRad="38100" dist="19050" dir="2700000" algn="tl" rotWithShape="0">
                    <a:schemeClr val="dk1">
                      <a:alpha val="40000"/>
                    </a:schemeClr>
                  </a:outerShdw>
                </a:effectLst>
              </a:rPr>
              <a:t> 12.Motion Detector                             </a:t>
            </a:r>
          </a:p>
        </p:txBody>
      </p:sp>
    </p:spTree>
    <p:extLst>
      <p:ext uri="{BB962C8B-B14F-4D97-AF65-F5344CB8AC3E}">
        <p14:creationId xmlns:p14="http://schemas.microsoft.com/office/powerpoint/2010/main" val="1667462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918259" y="798653"/>
            <a:ext cx="5166167" cy="5289630"/>
          </a:xfrm>
          <a:solidFill>
            <a:schemeClr val="bg1">
              <a:alpha val="95000"/>
            </a:schemeClr>
          </a:solidFill>
        </p:spPr>
        <p:txBody>
          <a:bodyPr anchor="ctr"/>
          <a:lstStyle/>
          <a:p>
            <a:r>
              <a:rPr lang="en-US" sz="3600" dirty="0">
                <a:latin typeface="Abadi" panose="020B0604020104020204" pitchFamily="34" charset="0"/>
              </a:rPr>
              <a:t>WORKING</a:t>
            </a:r>
            <a:br>
              <a:rPr lang="en-US" sz="3600" dirty="0">
                <a:latin typeface="Abadi" panose="020B0604020104020204" pitchFamily="34" charset="0"/>
              </a:rPr>
            </a:br>
            <a:r>
              <a:rPr lang="en-US" sz="3600" dirty="0">
                <a:latin typeface="Abadi" panose="020B0604020104020204" pitchFamily="34" charset="0"/>
              </a:rPr>
              <a:t>PRINCIPLE</a:t>
            </a:r>
            <a:br>
              <a:rPr lang="en-US" sz="3600" dirty="0">
                <a:latin typeface="Abadi" panose="020B0604020104020204" pitchFamily="34" charset="0"/>
              </a:rPr>
            </a:br>
            <a:endParaRPr lang="en-US" sz="3600" dirty="0">
              <a:latin typeface="Abadi" panose="020B0604020104020204" pitchFamily="34" charset="0"/>
            </a:endParaRPr>
          </a:p>
        </p:txBody>
      </p:sp>
      <p:sp>
        <p:nvSpPr>
          <p:cNvPr id="2" name="Rectangle 1">
            <a:extLst>
              <a:ext uri="{FF2B5EF4-FFF2-40B4-BE49-F238E27FC236}">
                <a16:creationId xmlns:a16="http://schemas.microsoft.com/office/drawing/2014/main" id="{421A398E-BEE7-877A-776E-2F2E766C19E0}"/>
              </a:ext>
            </a:extLst>
          </p:cNvPr>
          <p:cNvSpPr/>
          <p:nvPr/>
        </p:nvSpPr>
        <p:spPr>
          <a:xfrm>
            <a:off x="1551969" y="4375511"/>
            <a:ext cx="4150303" cy="523220"/>
          </a:xfrm>
          <a:prstGeom prst="rect">
            <a:avLst/>
          </a:prstGeom>
          <a:noFill/>
        </p:spPr>
        <p:txBody>
          <a:bodyPr wrap="none" lIns="91440" tIns="45720" rIns="91440" bIns="45720">
            <a:spAutoFit/>
          </a:bodyPr>
          <a:lstStyle/>
          <a:p>
            <a:pPr algn="ctr"/>
            <a:r>
              <a:rPr lang="en-US" sz="2800" dirty="0">
                <a:ln w="0"/>
                <a:effectLst>
                  <a:outerShdw blurRad="38100" dist="19050" dir="2700000" algn="tl" rotWithShape="0">
                    <a:schemeClr val="dk1">
                      <a:alpha val="40000"/>
                    </a:schemeClr>
                  </a:outerShdw>
                </a:effectLst>
                <a:latin typeface="Bahnschrift" panose="020B0502040204020203" pitchFamily="34" charset="0"/>
              </a:rPr>
              <a:t>LDR,MOTION DETECTOR</a:t>
            </a:r>
            <a:endParaRPr lang="en-US" sz="2800" b="0" cap="none" spc="0" dirty="0">
              <a:ln w="0"/>
              <a:solidFill>
                <a:schemeClr val="tx1"/>
              </a:solidFill>
              <a:effectLst>
                <a:outerShdw blurRad="38100" dist="19050" dir="2700000" algn="tl" rotWithShape="0">
                  <a:schemeClr val="dk1">
                    <a:alpha val="40000"/>
                  </a:schemeClr>
                </a:outerShdw>
              </a:effectLst>
              <a:latin typeface="Bahnschrift" panose="020B0502040204020203" pitchFamily="34" charset="0"/>
            </a:endParaRPr>
          </a:p>
        </p:txBody>
      </p:sp>
    </p:spTree>
    <p:extLst>
      <p:ext uri="{BB962C8B-B14F-4D97-AF65-F5344CB8AC3E}">
        <p14:creationId xmlns:p14="http://schemas.microsoft.com/office/powerpoint/2010/main" val="3709451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E095C84-B98A-E3F6-4151-D699C18E3D9D}"/>
              </a:ext>
            </a:extLst>
          </p:cNvPr>
          <p:cNvSpPr>
            <a:spLocks noGrp="1"/>
          </p:cNvSpPr>
          <p:nvPr>
            <p:ph type="ctrTitle"/>
          </p:nvPr>
        </p:nvSpPr>
        <p:spPr>
          <a:xfrm>
            <a:off x="1615440" y="1033447"/>
            <a:ext cx="4480560" cy="713057"/>
          </a:xfrm>
        </p:spPr>
        <p:txBody>
          <a:bodyPr/>
          <a:lstStyle/>
          <a:p>
            <a:br>
              <a:rPr lang="en-US" dirty="0"/>
            </a:br>
            <a:br>
              <a:rPr lang="en-IN" dirty="0"/>
            </a:br>
            <a:br>
              <a:rPr lang="en-IN" dirty="0"/>
            </a:br>
            <a:br>
              <a:rPr lang="en-IN" dirty="0"/>
            </a:br>
            <a:br>
              <a:rPr lang="en-IN" dirty="0"/>
            </a:br>
            <a:br>
              <a:rPr lang="en-IN" dirty="0"/>
            </a:br>
            <a:r>
              <a:rPr lang="en-IN" dirty="0"/>
              <a:t>	</a:t>
            </a:r>
          </a:p>
        </p:txBody>
      </p:sp>
      <p:sp>
        <p:nvSpPr>
          <p:cNvPr id="2" name="Rectangle 1">
            <a:extLst>
              <a:ext uri="{FF2B5EF4-FFF2-40B4-BE49-F238E27FC236}">
                <a16:creationId xmlns:a16="http://schemas.microsoft.com/office/drawing/2014/main" id="{610E7B55-11E2-F4A6-67CC-F9B562EF830D}"/>
              </a:ext>
            </a:extLst>
          </p:cNvPr>
          <p:cNvSpPr/>
          <p:nvPr/>
        </p:nvSpPr>
        <p:spPr>
          <a:xfrm>
            <a:off x="1630650" y="1033447"/>
            <a:ext cx="1121717" cy="646331"/>
          </a:xfrm>
          <a:prstGeom prst="rect">
            <a:avLst/>
          </a:prstGeom>
          <a:noFill/>
        </p:spPr>
        <p:txBody>
          <a:bodyPr wrap="none" lIns="91440" tIns="45720" rIns="91440" bIns="45720">
            <a:spAutoFit/>
          </a:bodyPr>
          <a:lstStyle/>
          <a:p>
            <a:pPr algn="ctr"/>
            <a:r>
              <a:rPr lang="en-US" sz="3600" dirty="0">
                <a:ln w="0"/>
                <a:effectLst>
                  <a:outerShdw blurRad="38100" dist="19050" dir="2700000" algn="tl" rotWithShape="0">
                    <a:schemeClr val="dk1">
                      <a:alpha val="40000"/>
                    </a:schemeClr>
                  </a:outerShdw>
                </a:effectLst>
              </a:rPr>
              <a:t>LDR:</a:t>
            </a:r>
            <a:endParaRPr lang="en-US" sz="3600" b="0" cap="none" spc="0" dirty="0">
              <a:ln w="0"/>
              <a:solidFill>
                <a:schemeClr val="tx1"/>
              </a:solidFill>
              <a:effectLst>
                <a:outerShdw blurRad="38100" dist="19050" dir="2700000" algn="tl" rotWithShape="0">
                  <a:schemeClr val="dk1">
                    <a:alpha val="40000"/>
                  </a:schemeClr>
                </a:outerShdw>
              </a:effectLst>
            </a:endParaRPr>
          </a:p>
        </p:txBody>
      </p:sp>
      <p:sp>
        <p:nvSpPr>
          <p:cNvPr id="4" name="TextBox 3">
            <a:extLst>
              <a:ext uri="{FF2B5EF4-FFF2-40B4-BE49-F238E27FC236}">
                <a16:creationId xmlns:a16="http://schemas.microsoft.com/office/drawing/2014/main" id="{950C9B0C-E4E5-B6BA-E96B-E982E712AF36}"/>
              </a:ext>
            </a:extLst>
          </p:cNvPr>
          <p:cNvSpPr txBox="1"/>
          <p:nvPr/>
        </p:nvSpPr>
        <p:spPr>
          <a:xfrm>
            <a:off x="1849374" y="1679778"/>
            <a:ext cx="6094476" cy="1477328"/>
          </a:xfrm>
          <a:prstGeom prst="rect">
            <a:avLst/>
          </a:prstGeom>
          <a:noFill/>
        </p:spPr>
        <p:txBody>
          <a:bodyPr wrap="square">
            <a:spAutoFit/>
          </a:bodyPr>
          <a:lstStyle/>
          <a:p>
            <a:r>
              <a:rPr lang="en-IN" dirty="0"/>
              <a:t> The Light Dependent Resistor (LDR) detects the surrounding light level. When it is bright, it sends a signal to keep the street light off. When it is Dark, it sends a signal to keep the street light on.</a:t>
            </a:r>
          </a:p>
          <a:p>
            <a:endParaRPr lang="en-IN" dirty="0"/>
          </a:p>
        </p:txBody>
      </p:sp>
      <p:sp>
        <p:nvSpPr>
          <p:cNvPr id="8" name="Rectangle 7">
            <a:extLst>
              <a:ext uri="{FF2B5EF4-FFF2-40B4-BE49-F238E27FC236}">
                <a16:creationId xmlns:a16="http://schemas.microsoft.com/office/drawing/2014/main" id="{E33C1203-9660-D9B8-F2FE-DCDE68790ACA}"/>
              </a:ext>
            </a:extLst>
          </p:cNvPr>
          <p:cNvSpPr/>
          <p:nvPr/>
        </p:nvSpPr>
        <p:spPr>
          <a:xfrm>
            <a:off x="1745540" y="3054564"/>
            <a:ext cx="3128998" cy="646331"/>
          </a:xfrm>
          <a:prstGeom prst="rect">
            <a:avLst/>
          </a:prstGeom>
          <a:noFill/>
        </p:spPr>
        <p:txBody>
          <a:bodyPr wrap="none" lIns="91440" tIns="45720" rIns="91440" bIns="45720">
            <a:spAutoFit/>
          </a:bodyPr>
          <a:lstStyle/>
          <a:p>
            <a:pPr algn="ctr"/>
            <a:r>
              <a:rPr lang="en-US" sz="3200" dirty="0">
                <a:ln w="0"/>
                <a:effectLst>
                  <a:outerShdw blurRad="38100" dist="19050" dir="2700000" algn="tl" rotWithShape="0">
                    <a:schemeClr val="dk1">
                      <a:alpha val="40000"/>
                    </a:schemeClr>
                  </a:outerShdw>
                </a:effectLst>
              </a:rPr>
              <a:t>Motion Detector</a:t>
            </a:r>
            <a:r>
              <a:rPr lang="en-US" sz="3600" dirty="0">
                <a:ln w="0"/>
                <a:effectLst>
                  <a:outerShdw blurRad="38100" dist="19050" dir="2700000" algn="tl" rotWithShape="0">
                    <a:schemeClr val="dk1">
                      <a:alpha val="40000"/>
                    </a:schemeClr>
                  </a:outerShdw>
                </a:effectLst>
              </a:rPr>
              <a:t>:</a:t>
            </a:r>
            <a:endParaRPr lang="en-US" sz="3600" b="0" cap="none" spc="0" dirty="0">
              <a:ln w="0"/>
              <a:solidFill>
                <a:schemeClr val="tx1"/>
              </a:solidFill>
              <a:effectLst>
                <a:outerShdw blurRad="38100" dist="19050" dir="2700000" algn="tl" rotWithShape="0">
                  <a:schemeClr val="dk1">
                    <a:alpha val="40000"/>
                  </a:schemeClr>
                </a:outerShdw>
              </a:effectLst>
            </a:endParaRPr>
          </a:p>
        </p:txBody>
      </p:sp>
      <p:sp>
        <p:nvSpPr>
          <p:cNvPr id="10" name="Rectangle 9">
            <a:extLst>
              <a:ext uri="{FF2B5EF4-FFF2-40B4-BE49-F238E27FC236}">
                <a16:creationId xmlns:a16="http://schemas.microsoft.com/office/drawing/2014/main" id="{B2F897D9-4A68-9BD8-8EDF-ACCEDB15247A}"/>
              </a:ext>
            </a:extLst>
          </p:cNvPr>
          <p:cNvSpPr/>
          <p:nvPr/>
        </p:nvSpPr>
        <p:spPr>
          <a:xfrm>
            <a:off x="1703783" y="3634169"/>
            <a:ext cx="5658070" cy="707886"/>
          </a:xfrm>
          <a:prstGeom prst="rect">
            <a:avLst/>
          </a:prstGeom>
          <a:noFill/>
        </p:spPr>
        <p:txBody>
          <a:bodyPr wrap="square" lIns="91440" tIns="45720" rIns="91440" bIns="45720">
            <a:spAutoFit/>
          </a:bodyPr>
          <a:lstStyle/>
          <a:p>
            <a:pPr algn="ctr"/>
            <a:r>
              <a:rPr lang="en-US" sz="2000" dirty="0">
                <a:ln w="0"/>
                <a:effectLst>
                  <a:outerShdw blurRad="38100" dist="19050" dir="2700000" algn="tl" rotWithShape="0">
                    <a:schemeClr val="dk1">
                      <a:alpha val="40000"/>
                    </a:schemeClr>
                  </a:outerShdw>
                </a:effectLst>
                <a:latin typeface="Avenir Next LT Pro Light" panose="020B0304020202020204" pitchFamily="34" charset="0"/>
              </a:rPr>
              <a:t>An Electronic device that uses a sensor to detect nearby people or objects</a:t>
            </a:r>
            <a:endParaRPr lang="en-US" sz="2000" b="0" cap="none" spc="0" dirty="0">
              <a:ln w="0"/>
              <a:solidFill>
                <a:schemeClr val="tx1"/>
              </a:solidFill>
              <a:effectLst>
                <a:outerShdw blurRad="38100" dist="19050" dir="2700000" algn="tl" rotWithShape="0">
                  <a:schemeClr val="dk1">
                    <a:alpha val="40000"/>
                  </a:schemeClr>
                </a:outerShdw>
              </a:effectLst>
              <a:latin typeface="Avenir Next LT Pro Light" panose="020B0304020202020204" pitchFamily="34" charset="0"/>
            </a:endParaRPr>
          </a:p>
        </p:txBody>
      </p:sp>
    </p:spTree>
    <p:extLst>
      <p:ext uri="{BB962C8B-B14F-4D97-AF65-F5344CB8AC3E}">
        <p14:creationId xmlns:p14="http://schemas.microsoft.com/office/powerpoint/2010/main" val="1008037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5A8FA-A288-0302-1777-F54BCE44A7DE}"/>
              </a:ext>
            </a:extLst>
          </p:cNvPr>
          <p:cNvSpPr>
            <a:spLocks noGrp="1"/>
          </p:cNvSpPr>
          <p:nvPr>
            <p:ph type="ctrTitle"/>
          </p:nvPr>
        </p:nvSpPr>
        <p:spPr>
          <a:xfrm>
            <a:off x="1298448" y="1124887"/>
            <a:ext cx="9478247" cy="603329"/>
          </a:xfrm>
        </p:spPr>
        <p:txBody>
          <a:bodyPr/>
          <a:lstStyle/>
          <a:p>
            <a:r>
              <a:rPr lang="en-US" dirty="0">
                <a:latin typeface="Abadi" panose="020B0604020104020204" pitchFamily="34" charset="0"/>
              </a:rPr>
              <a:t>LITERATURE REVIEW:</a:t>
            </a:r>
            <a:endParaRPr lang="en-IN" dirty="0">
              <a:latin typeface="Abadi" panose="020B0604020104020204" pitchFamily="34" charset="0"/>
            </a:endParaRPr>
          </a:p>
        </p:txBody>
      </p:sp>
      <p:graphicFrame>
        <p:nvGraphicFramePr>
          <p:cNvPr id="8" name="Table 7">
            <a:extLst>
              <a:ext uri="{FF2B5EF4-FFF2-40B4-BE49-F238E27FC236}">
                <a16:creationId xmlns:a16="http://schemas.microsoft.com/office/drawing/2014/main" id="{7777FBF8-BD97-D581-A8CC-E14D2CCD882B}"/>
              </a:ext>
            </a:extLst>
          </p:cNvPr>
          <p:cNvGraphicFramePr>
            <a:graphicFrameLocks noGrp="1"/>
          </p:cNvGraphicFramePr>
          <p:nvPr>
            <p:extLst>
              <p:ext uri="{D42A27DB-BD31-4B8C-83A1-F6EECF244321}">
                <p14:modId xmlns:p14="http://schemas.microsoft.com/office/powerpoint/2010/main" val="2689748443"/>
              </p:ext>
            </p:extLst>
          </p:nvPr>
        </p:nvGraphicFramePr>
        <p:xfrm>
          <a:off x="1152144" y="1911096"/>
          <a:ext cx="9624550" cy="3873279"/>
        </p:xfrm>
        <a:graphic>
          <a:graphicData uri="http://schemas.openxmlformats.org/drawingml/2006/table">
            <a:tbl>
              <a:tblPr/>
              <a:tblGrid>
                <a:gridCol w="1924910">
                  <a:extLst>
                    <a:ext uri="{9D8B030D-6E8A-4147-A177-3AD203B41FA5}">
                      <a16:colId xmlns:a16="http://schemas.microsoft.com/office/drawing/2014/main" val="1777410502"/>
                    </a:ext>
                  </a:extLst>
                </a:gridCol>
                <a:gridCol w="1924910">
                  <a:extLst>
                    <a:ext uri="{9D8B030D-6E8A-4147-A177-3AD203B41FA5}">
                      <a16:colId xmlns:a16="http://schemas.microsoft.com/office/drawing/2014/main" val="3279685929"/>
                    </a:ext>
                  </a:extLst>
                </a:gridCol>
                <a:gridCol w="1924910">
                  <a:extLst>
                    <a:ext uri="{9D8B030D-6E8A-4147-A177-3AD203B41FA5}">
                      <a16:colId xmlns:a16="http://schemas.microsoft.com/office/drawing/2014/main" val="474546094"/>
                    </a:ext>
                  </a:extLst>
                </a:gridCol>
                <a:gridCol w="1924910">
                  <a:extLst>
                    <a:ext uri="{9D8B030D-6E8A-4147-A177-3AD203B41FA5}">
                      <a16:colId xmlns:a16="http://schemas.microsoft.com/office/drawing/2014/main" val="2576689489"/>
                    </a:ext>
                  </a:extLst>
                </a:gridCol>
                <a:gridCol w="1924910">
                  <a:extLst>
                    <a:ext uri="{9D8B030D-6E8A-4147-A177-3AD203B41FA5}">
                      <a16:colId xmlns:a16="http://schemas.microsoft.com/office/drawing/2014/main" val="30501031"/>
                    </a:ext>
                  </a:extLst>
                </a:gridCol>
              </a:tblGrid>
              <a:tr h="1075911">
                <a:tc>
                  <a:txBody>
                    <a:bodyPr/>
                    <a:lstStyle/>
                    <a:p>
                      <a:r>
                        <a:rPr lang="en-IN"/>
                        <a:t>1</a:t>
                      </a:r>
                    </a:p>
                  </a:txBody>
                  <a:tcPr anchor="ctr">
                    <a:lnL>
                      <a:noFill/>
                    </a:lnL>
                    <a:lnR>
                      <a:noFill/>
                    </a:lnR>
                    <a:lnT>
                      <a:noFill/>
                    </a:lnT>
                    <a:lnB>
                      <a:noFill/>
                    </a:lnB>
                    <a:noFill/>
                  </a:tcPr>
                </a:tc>
                <a:tc>
                  <a:txBody>
                    <a:bodyPr/>
                    <a:lstStyle/>
                    <a:p>
                      <a:r>
                        <a:rPr lang="en-IN"/>
                        <a:t>Intelligent Street Lighting System Using IoT</a:t>
                      </a:r>
                    </a:p>
                  </a:txBody>
                  <a:tcPr anchor="ctr">
                    <a:lnL>
                      <a:noFill/>
                    </a:lnL>
                    <a:lnR>
                      <a:noFill/>
                    </a:lnR>
                    <a:lnT>
                      <a:noFill/>
                    </a:lnT>
                    <a:lnB>
                      <a:noFill/>
                    </a:lnB>
                    <a:noFill/>
                  </a:tcPr>
                </a:tc>
                <a:tc>
                  <a:txBody>
                    <a:bodyPr/>
                    <a:lstStyle/>
                    <a:p>
                      <a:r>
                        <a:rPr lang="en-IN"/>
                        <a:t>2017</a:t>
                      </a:r>
                    </a:p>
                  </a:txBody>
                  <a:tcPr anchor="ctr">
                    <a:lnL>
                      <a:noFill/>
                    </a:lnL>
                    <a:lnR>
                      <a:noFill/>
                    </a:lnR>
                    <a:lnT>
                      <a:noFill/>
                    </a:lnT>
                    <a:lnB>
                      <a:noFill/>
                    </a:lnB>
                    <a:noFill/>
                  </a:tcPr>
                </a:tc>
                <a:tc>
                  <a:txBody>
                    <a:bodyPr/>
                    <a:lstStyle/>
                    <a:p>
                      <a:r>
                        <a:rPr lang="en-IN"/>
                        <a:t>IoT-based sensor integration</a:t>
                      </a:r>
                    </a:p>
                  </a:txBody>
                  <a:tcPr anchor="ctr">
                    <a:lnL>
                      <a:noFill/>
                    </a:lnL>
                    <a:lnR>
                      <a:noFill/>
                    </a:lnR>
                    <a:lnT>
                      <a:noFill/>
                    </a:lnT>
                    <a:lnB>
                      <a:noFill/>
                    </a:lnB>
                    <a:noFill/>
                  </a:tcPr>
                </a:tc>
                <a:tc>
                  <a:txBody>
                    <a:bodyPr/>
                    <a:lstStyle/>
                    <a:p>
                      <a:r>
                        <a:rPr lang="en-US"/>
                        <a:t>Energy-efficient and smart adaptive lighting</a:t>
                      </a:r>
                    </a:p>
                  </a:txBody>
                  <a:tcPr anchor="ctr">
                    <a:lnL>
                      <a:noFill/>
                    </a:lnL>
                    <a:lnR>
                      <a:noFill/>
                    </a:lnR>
                    <a:lnT>
                      <a:noFill/>
                    </a:lnT>
                    <a:lnB>
                      <a:noFill/>
                    </a:lnB>
                    <a:noFill/>
                  </a:tcPr>
                </a:tc>
                <a:extLst>
                  <a:ext uri="{0D108BD9-81ED-4DB2-BD59-A6C34878D82A}">
                    <a16:rowId xmlns:a16="http://schemas.microsoft.com/office/drawing/2014/main" val="1316897896"/>
                  </a:ext>
                </a:extLst>
              </a:tr>
              <a:tr h="1398684">
                <a:tc>
                  <a:txBody>
                    <a:bodyPr/>
                    <a:lstStyle/>
                    <a:p>
                      <a:r>
                        <a:rPr lang="en-IN"/>
                        <a:t>2</a:t>
                      </a:r>
                    </a:p>
                  </a:txBody>
                  <a:tcPr anchor="ctr">
                    <a:lnL>
                      <a:noFill/>
                    </a:lnL>
                    <a:lnR>
                      <a:noFill/>
                    </a:lnR>
                    <a:lnT>
                      <a:noFill/>
                    </a:lnT>
                    <a:lnB>
                      <a:noFill/>
                    </a:lnB>
                    <a:noFill/>
                  </a:tcPr>
                </a:tc>
                <a:tc>
                  <a:txBody>
                    <a:bodyPr/>
                    <a:lstStyle/>
                    <a:p>
                      <a:r>
                        <a:rPr lang="en-US"/>
                        <a:t>Design and Implementation of Smart Street Lighting System</a:t>
                      </a:r>
                    </a:p>
                  </a:txBody>
                  <a:tcPr anchor="ctr">
                    <a:lnL>
                      <a:noFill/>
                    </a:lnL>
                    <a:lnR>
                      <a:noFill/>
                    </a:lnR>
                    <a:lnT>
                      <a:noFill/>
                    </a:lnT>
                    <a:lnB>
                      <a:noFill/>
                    </a:lnB>
                    <a:noFill/>
                  </a:tcPr>
                </a:tc>
                <a:tc>
                  <a:txBody>
                    <a:bodyPr/>
                    <a:lstStyle/>
                    <a:p>
                      <a:r>
                        <a:rPr lang="en-IN"/>
                        <a:t>2018</a:t>
                      </a:r>
                    </a:p>
                  </a:txBody>
                  <a:tcPr anchor="ctr">
                    <a:lnL>
                      <a:noFill/>
                    </a:lnL>
                    <a:lnR>
                      <a:noFill/>
                    </a:lnR>
                    <a:lnT>
                      <a:noFill/>
                    </a:lnT>
                    <a:lnB>
                      <a:noFill/>
                    </a:lnB>
                    <a:noFill/>
                  </a:tcPr>
                </a:tc>
                <a:tc>
                  <a:txBody>
                    <a:bodyPr/>
                    <a:lstStyle/>
                    <a:p>
                      <a:r>
                        <a:rPr lang="en-IN"/>
                        <a:t>Microcontroller and LDR sensors</a:t>
                      </a:r>
                    </a:p>
                  </a:txBody>
                  <a:tcPr anchor="ctr">
                    <a:lnL>
                      <a:noFill/>
                    </a:lnL>
                    <a:lnR>
                      <a:noFill/>
                    </a:lnR>
                    <a:lnT>
                      <a:noFill/>
                    </a:lnT>
                    <a:lnB>
                      <a:noFill/>
                    </a:lnB>
                    <a:noFill/>
                  </a:tcPr>
                </a:tc>
                <a:tc>
                  <a:txBody>
                    <a:bodyPr/>
                    <a:lstStyle/>
                    <a:p>
                      <a:r>
                        <a:rPr lang="en-US"/>
                        <a:t>Automatic brightness adjustment based on ambient light</a:t>
                      </a:r>
                    </a:p>
                  </a:txBody>
                  <a:tcPr anchor="ctr">
                    <a:lnL>
                      <a:noFill/>
                    </a:lnL>
                    <a:lnR>
                      <a:noFill/>
                    </a:lnR>
                    <a:lnT>
                      <a:noFill/>
                    </a:lnT>
                    <a:lnB>
                      <a:noFill/>
                    </a:lnB>
                    <a:noFill/>
                  </a:tcPr>
                </a:tc>
                <a:extLst>
                  <a:ext uri="{0D108BD9-81ED-4DB2-BD59-A6C34878D82A}">
                    <a16:rowId xmlns:a16="http://schemas.microsoft.com/office/drawing/2014/main" val="124670237"/>
                  </a:ext>
                </a:extLst>
              </a:tr>
              <a:tr h="1398684">
                <a:tc>
                  <a:txBody>
                    <a:bodyPr/>
                    <a:lstStyle/>
                    <a:p>
                      <a:r>
                        <a:rPr lang="en-IN"/>
                        <a:t>3</a:t>
                      </a:r>
                    </a:p>
                  </a:txBody>
                  <a:tcPr anchor="ctr">
                    <a:lnL>
                      <a:noFill/>
                    </a:lnL>
                    <a:lnR>
                      <a:noFill/>
                    </a:lnR>
                    <a:lnT>
                      <a:noFill/>
                    </a:lnT>
                    <a:lnB>
                      <a:noFill/>
                    </a:lnB>
                    <a:noFill/>
                  </a:tcPr>
                </a:tc>
                <a:tc>
                  <a:txBody>
                    <a:bodyPr/>
                    <a:lstStyle/>
                    <a:p>
                      <a:r>
                        <a:rPr lang="en-US"/>
                        <a:t>Energy Saving Street Lighting System</a:t>
                      </a:r>
                    </a:p>
                  </a:txBody>
                  <a:tcPr anchor="ctr">
                    <a:lnL>
                      <a:noFill/>
                    </a:lnL>
                    <a:lnR>
                      <a:noFill/>
                    </a:lnR>
                    <a:lnT>
                      <a:noFill/>
                    </a:lnT>
                    <a:lnB>
                      <a:noFill/>
                    </a:lnB>
                    <a:noFill/>
                  </a:tcPr>
                </a:tc>
                <a:tc>
                  <a:txBody>
                    <a:bodyPr/>
                    <a:lstStyle/>
                    <a:p>
                      <a:r>
                        <a:rPr lang="en-IN"/>
                        <a:t>2019</a:t>
                      </a:r>
                    </a:p>
                  </a:txBody>
                  <a:tcPr anchor="ctr">
                    <a:lnL>
                      <a:noFill/>
                    </a:lnL>
                    <a:lnR>
                      <a:noFill/>
                    </a:lnR>
                    <a:lnT>
                      <a:noFill/>
                    </a:lnT>
                    <a:lnB>
                      <a:noFill/>
                    </a:lnB>
                    <a:noFill/>
                  </a:tcPr>
                </a:tc>
                <a:tc>
                  <a:txBody>
                    <a:bodyPr/>
                    <a:lstStyle/>
                    <a:p>
                      <a:r>
                        <a:rPr lang="en-US"/>
                        <a:t>PIR sensors and LED integration</a:t>
                      </a:r>
                    </a:p>
                  </a:txBody>
                  <a:tcPr anchor="ctr">
                    <a:lnL>
                      <a:noFill/>
                    </a:lnL>
                    <a:lnR>
                      <a:noFill/>
                    </a:lnR>
                    <a:lnT>
                      <a:noFill/>
                    </a:lnT>
                    <a:lnB>
                      <a:noFill/>
                    </a:lnB>
                    <a:noFill/>
                  </a:tcPr>
                </a:tc>
                <a:tc>
                  <a:txBody>
                    <a:bodyPr/>
                    <a:lstStyle/>
                    <a:p>
                      <a:r>
                        <a:rPr lang="en-US" dirty="0"/>
                        <a:t>Significant reduction in energy consumption</a:t>
                      </a:r>
                    </a:p>
                  </a:txBody>
                  <a:tcPr anchor="ctr">
                    <a:lnL>
                      <a:noFill/>
                    </a:lnL>
                    <a:lnR>
                      <a:noFill/>
                    </a:lnR>
                    <a:lnT>
                      <a:noFill/>
                    </a:lnT>
                    <a:lnB>
                      <a:noFill/>
                    </a:lnB>
                    <a:noFill/>
                  </a:tcPr>
                </a:tc>
                <a:extLst>
                  <a:ext uri="{0D108BD9-81ED-4DB2-BD59-A6C34878D82A}">
                    <a16:rowId xmlns:a16="http://schemas.microsoft.com/office/drawing/2014/main" val="2273615385"/>
                  </a:ext>
                </a:extLst>
              </a:tr>
            </a:tbl>
          </a:graphicData>
        </a:graphic>
      </p:graphicFrame>
      <p:graphicFrame>
        <p:nvGraphicFramePr>
          <p:cNvPr id="11" name="Table 10">
            <a:extLst>
              <a:ext uri="{FF2B5EF4-FFF2-40B4-BE49-F238E27FC236}">
                <a16:creationId xmlns:a16="http://schemas.microsoft.com/office/drawing/2014/main" id="{7C4AD873-76CF-8EF3-4677-F9007781A206}"/>
              </a:ext>
            </a:extLst>
          </p:cNvPr>
          <p:cNvGraphicFramePr>
            <a:graphicFrameLocks noGrp="1"/>
          </p:cNvGraphicFramePr>
          <p:nvPr>
            <p:extLst>
              <p:ext uri="{D42A27DB-BD31-4B8C-83A1-F6EECF244321}">
                <p14:modId xmlns:p14="http://schemas.microsoft.com/office/powerpoint/2010/main" val="3796558201"/>
              </p:ext>
            </p:extLst>
          </p:nvPr>
        </p:nvGraphicFramePr>
        <p:xfrm>
          <a:off x="1152144" y="1634236"/>
          <a:ext cx="9317735" cy="370840"/>
        </p:xfrm>
        <a:graphic>
          <a:graphicData uri="http://schemas.openxmlformats.org/drawingml/2006/table">
            <a:tbl>
              <a:tblPr firstRow="1" bandRow="1">
                <a:tableStyleId>{912C8C85-51F0-491E-9774-3900AFEF0FD7}</a:tableStyleId>
              </a:tblPr>
              <a:tblGrid>
                <a:gridCol w="1863547">
                  <a:extLst>
                    <a:ext uri="{9D8B030D-6E8A-4147-A177-3AD203B41FA5}">
                      <a16:colId xmlns:a16="http://schemas.microsoft.com/office/drawing/2014/main" val="3592019349"/>
                    </a:ext>
                  </a:extLst>
                </a:gridCol>
                <a:gridCol w="1958645">
                  <a:extLst>
                    <a:ext uri="{9D8B030D-6E8A-4147-A177-3AD203B41FA5}">
                      <a16:colId xmlns:a16="http://schemas.microsoft.com/office/drawing/2014/main" val="2298869562"/>
                    </a:ext>
                  </a:extLst>
                </a:gridCol>
                <a:gridCol w="1792224">
                  <a:extLst>
                    <a:ext uri="{9D8B030D-6E8A-4147-A177-3AD203B41FA5}">
                      <a16:colId xmlns:a16="http://schemas.microsoft.com/office/drawing/2014/main" val="1197237309"/>
                    </a:ext>
                  </a:extLst>
                </a:gridCol>
                <a:gridCol w="1993392">
                  <a:extLst>
                    <a:ext uri="{9D8B030D-6E8A-4147-A177-3AD203B41FA5}">
                      <a16:colId xmlns:a16="http://schemas.microsoft.com/office/drawing/2014/main" val="3601202028"/>
                    </a:ext>
                  </a:extLst>
                </a:gridCol>
                <a:gridCol w="1709927">
                  <a:extLst>
                    <a:ext uri="{9D8B030D-6E8A-4147-A177-3AD203B41FA5}">
                      <a16:colId xmlns:a16="http://schemas.microsoft.com/office/drawing/2014/main" val="949082276"/>
                    </a:ext>
                  </a:extLst>
                </a:gridCol>
              </a:tblGrid>
              <a:tr h="370840">
                <a:tc>
                  <a:txBody>
                    <a:bodyPr/>
                    <a:lstStyle/>
                    <a:p>
                      <a:r>
                        <a:rPr lang="en-US" dirty="0"/>
                        <a:t>S.NO</a:t>
                      </a:r>
                      <a:endParaRPr lang="en-IN" dirty="0"/>
                    </a:p>
                  </a:txBody>
                  <a:tcPr/>
                </a:tc>
                <a:tc>
                  <a:txBody>
                    <a:bodyPr/>
                    <a:lstStyle/>
                    <a:p>
                      <a:r>
                        <a:rPr lang="en-US" dirty="0"/>
                        <a:t>Title</a:t>
                      </a:r>
                      <a:endParaRPr lang="en-IN" dirty="0"/>
                    </a:p>
                  </a:txBody>
                  <a:tcPr/>
                </a:tc>
                <a:tc>
                  <a:txBody>
                    <a:bodyPr/>
                    <a:lstStyle/>
                    <a:p>
                      <a:r>
                        <a:rPr lang="en-US" dirty="0"/>
                        <a:t>Year</a:t>
                      </a:r>
                      <a:endParaRPr lang="en-IN" dirty="0"/>
                    </a:p>
                  </a:txBody>
                  <a:tcPr/>
                </a:tc>
                <a:tc>
                  <a:txBody>
                    <a:bodyPr/>
                    <a:lstStyle/>
                    <a:p>
                      <a:r>
                        <a:rPr lang="en-US" dirty="0"/>
                        <a:t>Methodology</a:t>
                      </a:r>
                      <a:endParaRPr lang="en-IN" dirty="0"/>
                    </a:p>
                  </a:txBody>
                  <a:tcPr/>
                </a:tc>
                <a:tc>
                  <a:txBody>
                    <a:bodyPr/>
                    <a:lstStyle/>
                    <a:p>
                      <a:r>
                        <a:rPr lang="en-US" dirty="0"/>
                        <a:t>Contributions</a:t>
                      </a:r>
                      <a:endParaRPr lang="en-IN" dirty="0"/>
                    </a:p>
                  </a:txBody>
                  <a:tcPr/>
                </a:tc>
                <a:extLst>
                  <a:ext uri="{0D108BD9-81ED-4DB2-BD59-A6C34878D82A}">
                    <a16:rowId xmlns:a16="http://schemas.microsoft.com/office/drawing/2014/main" val="3460615154"/>
                  </a:ext>
                </a:extLst>
              </a:tr>
            </a:tbl>
          </a:graphicData>
        </a:graphic>
      </p:graphicFrame>
    </p:spTree>
    <p:extLst>
      <p:ext uri="{BB962C8B-B14F-4D97-AF65-F5344CB8AC3E}">
        <p14:creationId xmlns:p14="http://schemas.microsoft.com/office/powerpoint/2010/main" val="3641199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05496-F667-FA3D-5F48-34B8B8AA94FA}"/>
              </a:ext>
            </a:extLst>
          </p:cNvPr>
          <p:cNvSpPr>
            <a:spLocks noGrp="1"/>
          </p:cNvSpPr>
          <p:nvPr>
            <p:ph type="title"/>
          </p:nvPr>
        </p:nvSpPr>
        <p:spPr>
          <a:xfrm>
            <a:off x="1073071" y="914400"/>
            <a:ext cx="3992706" cy="1146680"/>
          </a:xfrm>
        </p:spPr>
        <p:txBody>
          <a:bodyPr/>
          <a:lstStyle/>
          <a:p>
            <a:r>
              <a:rPr lang="en-IN" dirty="0">
                <a:latin typeface="Abadi" panose="020B0604020104020204" pitchFamily="34" charset="0"/>
              </a:rPr>
              <a:t>METHODOLOGY:</a:t>
            </a:r>
          </a:p>
        </p:txBody>
      </p:sp>
      <p:sp>
        <p:nvSpPr>
          <p:cNvPr id="7" name="Content Placeholder 3">
            <a:extLst>
              <a:ext uri="{FF2B5EF4-FFF2-40B4-BE49-F238E27FC236}">
                <a16:creationId xmlns:a16="http://schemas.microsoft.com/office/drawing/2014/main" id="{E8B2A4F0-4A55-6102-C095-22FA48A56B74}"/>
              </a:ext>
            </a:extLst>
          </p:cNvPr>
          <p:cNvSpPr>
            <a:spLocks noGrp="1"/>
          </p:cNvSpPr>
          <p:nvPr>
            <p:ph sz="half" idx="1"/>
          </p:nvPr>
        </p:nvSpPr>
        <p:spPr>
          <a:xfrm>
            <a:off x="2139696" y="2234311"/>
            <a:ext cx="7626096" cy="3475038"/>
          </a:xfrm>
        </p:spPr>
        <p:txBody>
          <a:bodyPr>
            <a:noAutofit/>
          </a:bodyPr>
          <a:lstStyle/>
          <a:p>
            <a:pPr algn="just"/>
            <a:r>
              <a:rPr lang="en-US" sz="2000" dirty="0"/>
              <a:t>When the sun goes down at night, the LDR detects the amount of light and signals a microcontroller to switch on the street lighting system. When there are no vehicles on the road, the infrared sensor installed on the road divider will detect an absence of the vehicle and send a signal to the microcontroller to reduce the intensity of the street light. The electrical power usage rate will be decreased by up to 60% through to this technique. The sensing device provides a Communication of signals to the microprocessor &amp; the microprocessor orders the LED to get activate at 100% efficiency when it senses the existence of any motor.</a:t>
            </a:r>
            <a:endParaRPr lang="en-IN" sz="2000" dirty="0"/>
          </a:p>
        </p:txBody>
      </p:sp>
    </p:spTree>
    <p:extLst>
      <p:ext uri="{BB962C8B-B14F-4D97-AF65-F5344CB8AC3E}">
        <p14:creationId xmlns:p14="http://schemas.microsoft.com/office/powerpoint/2010/main" val="482743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9AA9860-F735-D420-3A7A-C27BB9114264}"/>
              </a:ext>
            </a:extLst>
          </p:cNvPr>
          <p:cNvSpPr/>
          <p:nvPr/>
        </p:nvSpPr>
        <p:spPr>
          <a:xfrm>
            <a:off x="0" y="-1"/>
            <a:ext cx="3956304" cy="923330"/>
          </a:xfrm>
          <a:prstGeom prst="rect">
            <a:avLst/>
          </a:prstGeom>
          <a:noFill/>
        </p:spPr>
        <p:txBody>
          <a:bodyPr wrap="square" lIns="91440" tIns="45720" rIns="91440" bIns="45720">
            <a:spAutoFit/>
          </a:bodyPr>
          <a:lstStyle/>
          <a:p>
            <a:pPr algn="ctr"/>
            <a:r>
              <a:rPr lang="en-US" sz="3600" dirty="0">
                <a:ln w="0"/>
                <a:effectLst>
                  <a:outerShdw blurRad="38100" dist="19050" dir="2700000" algn="tl" rotWithShape="0">
                    <a:schemeClr val="dk1">
                      <a:alpha val="40000"/>
                    </a:schemeClr>
                  </a:outerShdw>
                </a:effectLst>
              </a:rPr>
              <a:t>BLOCK DIAGRAM</a:t>
            </a:r>
            <a:r>
              <a:rPr lang="en-US" sz="5400" dirty="0">
                <a:ln w="0"/>
                <a:effectLst>
                  <a:outerShdw blurRad="38100" dist="19050" dir="2700000" algn="tl" rotWithShape="0">
                    <a:schemeClr val="dk1">
                      <a:alpha val="40000"/>
                    </a:schemeClr>
                  </a:outerShdw>
                </a:effectLst>
              </a:rPr>
              <a:t>:</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98D35B17-8F02-C305-0E81-4D5EA1615E9D}"/>
              </a:ext>
            </a:extLst>
          </p:cNvPr>
          <p:cNvSpPr/>
          <p:nvPr/>
        </p:nvSpPr>
        <p:spPr>
          <a:xfrm>
            <a:off x="5111092" y="564216"/>
            <a:ext cx="2067352" cy="92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Power supply </a:t>
            </a:r>
            <a:r>
              <a:rPr lang="en-US" u="sng" dirty="0">
                <a:solidFill>
                  <a:schemeClr val="tx1"/>
                </a:solidFill>
              </a:rPr>
              <a:t>unit</a:t>
            </a:r>
            <a:endParaRPr lang="en-IN" dirty="0">
              <a:solidFill>
                <a:schemeClr val="tx1"/>
              </a:solidFill>
            </a:endParaRPr>
          </a:p>
        </p:txBody>
      </p:sp>
      <p:sp>
        <p:nvSpPr>
          <p:cNvPr id="14" name="Rectangle 13">
            <a:extLst>
              <a:ext uri="{FF2B5EF4-FFF2-40B4-BE49-F238E27FC236}">
                <a16:creationId xmlns:a16="http://schemas.microsoft.com/office/drawing/2014/main" id="{547222FC-E471-1CE4-AA0F-F5C80905F2C4}"/>
              </a:ext>
            </a:extLst>
          </p:cNvPr>
          <p:cNvSpPr/>
          <p:nvPr/>
        </p:nvSpPr>
        <p:spPr>
          <a:xfrm>
            <a:off x="5050536" y="2048679"/>
            <a:ext cx="2067352" cy="92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Light sensors</a:t>
            </a:r>
          </a:p>
          <a:p>
            <a:pPr algn="ctr"/>
            <a:r>
              <a:rPr lang="en-US" dirty="0">
                <a:solidFill>
                  <a:schemeClr val="tx1"/>
                </a:solidFill>
              </a:rPr>
              <a:t>(LDR,,MOTION)</a:t>
            </a:r>
            <a:endParaRPr lang="en-IN" dirty="0">
              <a:solidFill>
                <a:schemeClr val="tx1"/>
              </a:solidFill>
            </a:endParaRPr>
          </a:p>
        </p:txBody>
      </p:sp>
      <p:sp>
        <p:nvSpPr>
          <p:cNvPr id="15" name="Rectangle 14">
            <a:extLst>
              <a:ext uri="{FF2B5EF4-FFF2-40B4-BE49-F238E27FC236}">
                <a16:creationId xmlns:a16="http://schemas.microsoft.com/office/drawing/2014/main" id="{A16337BA-5872-581F-8B77-6CAD7F1CB166}"/>
              </a:ext>
            </a:extLst>
          </p:cNvPr>
          <p:cNvSpPr/>
          <p:nvPr/>
        </p:nvSpPr>
        <p:spPr>
          <a:xfrm>
            <a:off x="5062324" y="3262652"/>
            <a:ext cx="2067352" cy="92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Microcontroller</a:t>
            </a:r>
          </a:p>
          <a:p>
            <a:pPr algn="ctr"/>
            <a:r>
              <a:rPr lang="en-US" dirty="0">
                <a:solidFill>
                  <a:schemeClr val="tx1"/>
                </a:solidFill>
              </a:rPr>
              <a:t>(MCU)</a:t>
            </a:r>
            <a:endParaRPr lang="en-IN" dirty="0">
              <a:solidFill>
                <a:schemeClr val="tx1"/>
              </a:solidFill>
            </a:endParaRPr>
          </a:p>
        </p:txBody>
      </p:sp>
      <p:sp>
        <p:nvSpPr>
          <p:cNvPr id="16" name="Rectangle 15">
            <a:extLst>
              <a:ext uri="{FF2B5EF4-FFF2-40B4-BE49-F238E27FC236}">
                <a16:creationId xmlns:a16="http://schemas.microsoft.com/office/drawing/2014/main" id="{3CC5BC86-5534-1DBE-C72D-1BEBFC3A2FF6}"/>
              </a:ext>
            </a:extLst>
          </p:cNvPr>
          <p:cNvSpPr/>
          <p:nvPr/>
        </p:nvSpPr>
        <p:spPr>
          <a:xfrm>
            <a:off x="2255116" y="5776084"/>
            <a:ext cx="2067352" cy="92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Resistors</a:t>
            </a:r>
            <a:endParaRPr lang="en-IN" dirty="0">
              <a:solidFill>
                <a:schemeClr val="tx1"/>
              </a:solidFill>
            </a:endParaRPr>
          </a:p>
        </p:txBody>
      </p:sp>
      <p:sp>
        <p:nvSpPr>
          <p:cNvPr id="17" name="Rectangle 16">
            <a:extLst>
              <a:ext uri="{FF2B5EF4-FFF2-40B4-BE49-F238E27FC236}">
                <a16:creationId xmlns:a16="http://schemas.microsoft.com/office/drawing/2014/main" id="{B09F1EB2-F393-9004-1A65-95E13C25D364}"/>
              </a:ext>
            </a:extLst>
          </p:cNvPr>
          <p:cNvSpPr/>
          <p:nvPr/>
        </p:nvSpPr>
        <p:spPr>
          <a:xfrm>
            <a:off x="8161334" y="5776084"/>
            <a:ext cx="2067352" cy="92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Connecting wires</a:t>
            </a:r>
            <a:endParaRPr lang="en-IN" dirty="0">
              <a:solidFill>
                <a:schemeClr val="tx1"/>
              </a:solidFill>
            </a:endParaRPr>
          </a:p>
        </p:txBody>
      </p:sp>
      <p:sp>
        <p:nvSpPr>
          <p:cNvPr id="18" name="Rectangle 17">
            <a:extLst>
              <a:ext uri="{FF2B5EF4-FFF2-40B4-BE49-F238E27FC236}">
                <a16:creationId xmlns:a16="http://schemas.microsoft.com/office/drawing/2014/main" id="{067FA0CD-4459-4E1D-D889-0F95D0A809EE}"/>
              </a:ext>
            </a:extLst>
          </p:cNvPr>
          <p:cNvSpPr/>
          <p:nvPr/>
        </p:nvSpPr>
        <p:spPr>
          <a:xfrm>
            <a:off x="8161334" y="4519368"/>
            <a:ext cx="2067352" cy="92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Transistor unit</a:t>
            </a:r>
            <a:endParaRPr lang="en-IN" dirty="0">
              <a:solidFill>
                <a:schemeClr val="tx1"/>
              </a:solidFill>
            </a:endParaRPr>
          </a:p>
        </p:txBody>
      </p:sp>
      <p:sp>
        <p:nvSpPr>
          <p:cNvPr id="19" name="Rectangle 18">
            <a:extLst>
              <a:ext uri="{FF2B5EF4-FFF2-40B4-BE49-F238E27FC236}">
                <a16:creationId xmlns:a16="http://schemas.microsoft.com/office/drawing/2014/main" id="{199FBD08-B224-DD97-1BA0-83FAE2B78D12}"/>
              </a:ext>
            </a:extLst>
          </p:cNvPr>
          <p:cNvSpPr/>
          <p:nvPr/>
        </p:nvSpPr>
        <p:spPr>
          <a:xfrm>
            <a:off x="2285596" y="4519367"/>
            <a:ext cx="2067352" cy="92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Op-Amp circuit</a:t>
            </a:r>
            <a:endParaRPr lang="en-IN" dirty="0">
              <a:solidFill>
                <a:schemeClr val="tx1"/>
              </a:solidFill>
            </a:endParaRPr>
          </a:p>
        </p:txBody>
      </p:sp>
      <p:sp>
        <p:nvSpPr>
          <p:cNvPr id="20" name="Rectangle 19">
            <a:extLst>
              <a:ext uri="{FF2B5EF4-FFF2-40B4-BE49-F238E27FC236}">
                <a16:creationId xmlns:a16="http://schemas.microsoft.com/office/drawing/2014/main" id="{27AB58FA-3F48-8896-E276-CF2A86B98D25}"/>
              </a:ext>
            </a:extLst>
          </p:cNvPr>
          <p:cNvSpPr/>
          <p:nvPr/>
        </p:nvSpPr>
        <p:spPr>
          <a:xfrm>
            <a:off x="5037940" y="4584970"/>
            <a:ext cx="2067352" cy="92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Relay Module</a:t>
            </a:r>
            <a:endParaRPr lang="en-IN" dirty="0">
              <a:solidFill>
                <a:schemeClr val="tx1"/>
              </a:solidFill>
            </a:endParaRPr>
          </a:p>
        </p:txBody>
      </p:sp>
      <p:sp>
        <p:nvSpPr>
          <p:cNvPr id="21" name="Rectangle 20">
            <a:extLst>
              <a:ext uri="{FF2B5EF4-FFF2-40B4-BE49-F238E27FC236}">
                <a16:creationId xmlns:a16="http://schemas.microsoft.com/office/drawing/2014/main" id="{2846926F-2E8D-8C84-F02D-84D24DEA869B}"/>
              </a:ext>
            </a:extLst>
          </p:cNvPr>
          <p:cNvSpPr/>
          <p:nvPr/>
        </p:nvSpPr>
        <p:spPr>
          <a:xfrm>
            <a:off x="5062324" y="5776084"/>
            <a:ext cx="2067352" cy="92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Street Lights</a:t>
            </a:r>
            <a:endParaRPr lang="en-IN" dirty="0">
              <a:solidFill>
                <a:schemeClr val="tx1"/>
              </a:solidFill>
            </a:endParaRPr>
          </a:p>
        </p:txBody>
      </p:sp>
      <p:sp>
        <p:nvSpPr>
          <p:cNvPr id="22" name="Arrow: Down 21">
            <a:extLst>
              <a:ext uri="{FF2B5EF4-FFF2-40B4-BE49-F238E27FC236}">
                <a16:creationId xmlns:a16="http://schemas.microsoft.com/office/drawing/2014/main" id="{060B773C-9B3C-641B-1FF1-BB032B4436D6}"/>
              </a:ext>
            </a:extLst>
          </p:cNvPr>
          <p:cNvSpPr/>
          <p:nvPr/>
        </p:nvSpPr>
        <p:spPr>
          <a:xfrm>
            <a:off x="5925312" y="1553149"/>
            <a:ext cx="292608" cy="49553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Down 22">
            <a:extLst>
              <a:ext uri="{FF2B5EF4-FFF2-40B4-BE49-F238E27FC236}">
                <a16:creationId xmlns:a16="http://schemas.microsoft.com/office/drawing/2014/main" id="{2CBBAE08-0180-60E4-40B6-092A7B1D2BB2}"/>
              </a:ext>
            </a:extLst>
          </p:cNvPr>
          <p:cNvSpPr/>
          <p:nvPr/>
        </p:nvSpPr>
        <p:spPr>
          <a:xfrm>
            <a:off x="5925312" y="2972009"/>
            <a:ext cx="292608" cy="29064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3" name="Connector: Elbow 32">
            <a:extLst>
              <a:ext uri="{FF2B5EF4-FFF2-40B4-BE49-F238E27FC236}">
                <a16:creationId xmlns:a16="http://schemas.microsoft.com/office/drawing/2014/main" id="{CBD0252A-A745-7326-7B45-2DEC13EDA511}"/>
              </a:ext>
            </a:extLst>
          </p:cNvPr>
          <p:cNvCxnSpPr>
            <a:cxnSpLocks/>
            <a:stCxn id="19" idx="0"/>
            <a:endCxn id="15" idx="1"/>
          </p:cNvCxnSpPr>
          <p:nvPr/>
        </p:nvCxnSpPr>
        <p:spPr>
          <a:xfrm rot="5400000" flipH="1" flipV="1">
            <a:off x="3793273" y="3250316"/>
            <a:ext cx="795050" cy="1743052"/>
          </a:xfrm>
          <a:prstGeom prst="bentConnector2">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42" name="Connector: Elbow 41">
            <a:extLst>
              <a:ext uri="{FF2B5EF4-FFF2-40B4-BE49-F238E27FC236}">
                <a16:creationId xmlns:a16="http://schemas.microsoft.com/office/drawing/2014/main" id="{3B60DFC2-C84B-EF1A-6532-E7BBB0010B32}"/>
              </a:ext>
            </a:extLst>
          </p:cNvPr>
          <p:cNvCxnSpPr>
            <a:cxnSpLocks/>
            <a:stCxn id="15" idx="3"/>
            <a:endCxn id="18" idx="0"/>
          </p:cNvCxnSpPr>
          <p:nvPr/>
        </p:nvCxnSpPr>
        <p:spPr>
          <a:xfrm>
            <a:off x="7129676" y="3724317"/>
            <a:ext cx="2065334" cy="795051"/>
          </a:xfrm>
          <a:prstGeom prst="bentConnector2">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53" name="Arrow: Down 52">
            <a:extLst>
              <a:ext uri="{FF2B5EF4-FFF2-40B4-BE49-F238E27FC236}">
                <a16:creationId xmlns:a16="http://schemas.microsoft.com/office/drawing/2014/main" id="{81B9C63F-61C6-577E-01D0-9CB4920F5882}"/>
              </a:ext>
            </a:extLst>
          </p:cNvPr>
          <p:cNvSpPr/>
          <p:nvPr/>
        </p:nvSpPr>
        <p:spPr>
          <a:xfrm>
            <a:off x="5925312" y="4185982"/>
            <a:ext cx="292608" cy="33338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 name="Arrow: Down 53">
            <a:extLst>
              <a:ext uri="{FF2B5EF4-FFF2-40B4-BE49-F238E27FC236}">
                <a16:creationId xmlns:a16="http://schemas.microsoft.com/office/drawing/2014/main" id="{874448BB-4A14-0C8F-6FB1-45DF3E53C58B}"/>
              </a:ext>
            </a:extLst>
          </p:cNvPr>
          <p:cNvSpPr/>
          <p:nvPr/>
        </p:nvSpPr>
        <p:spPr>
          <a:xfrm>
            <a:off x="3209544" y="5442698"/>
            <a:ext cx="219456" cy="33338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 name="Arrow: Down 55">
            <a:extLst>
              <a:ext uri="{FF2B5EF4-FFF2-40B4-BE49-F238E27FC236}">
                <a16:creationId xmlns:a16="http://schemas.microsoft.com/office/drawing/2014/main" id="{A6FE373A-60B8-9291-78D4-CDE84B9A928D}"/>
              </a:ext>
            </a:extLst>
          </p:cNvPr>
          <p:cNvSpPr/>
          <p:nvPr/>
        </p:nvSpPr>
        <p:spPr>
          <a:xfrm>
            <a:off x="5925312" y="5504311"/>
            <a:ext cx="219456" cy="27177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Arrow: Down 56">
            <a:extLst>
              <a:ext uri="{FF2B5EF4-FFF2-40B4-BE49-F238E27FC236}">
                <a16:creationId xmlns:a16="http://schemas.microsoft.com/office/drawing/2014/main" id="{D878B3F0-FFB4-D0BE-A725-6D03DC695822}"/>
              </a:ext>
            </a:extLst>
          </p:cNvPr>
          <p:cNvSpPr/>
          <p:nvPr/>
        </p:nvSpPr>
        <p:spPr>
          <a:xfrm>
            <a:off x="9085282" y="5483098"/>
            <a:ext cx="219456" cy="27177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566979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3CCF556-30CC-B4A2-0969-06D3781754B6}"/>
              </a:ext>
            </a:extLst>
          </p:cNvPr>
          <p:cNvSpPr>
            <a:spLocks noGrp="1"/>
          </p:cNvSpPr>
          <p:nvPr>
            <p:ph type="body" sz="quarter" idx="13"/>
          </p:nvPr>
        </p:nvSpPr>
        <p:spPr>
          <a:xfrm>
            <a:off x="960120" y="1929384"/>
            <a:ext cx="5998464" cy="3465576"/>
          </a:xfrm>
        </p:spPr>
        <p:txBody>
          <a:bodyPr>
            <a:normAutofit fontScale="25000" lnSpcReduction="20000"/>
          </a:bodyPr>
          <a:lstStyle/>
          <a:p>
            <a:pPr marL="0" indent="0"/>
            <a:r>
              <a:rPr lang="en-IN" sz="14400" b="1" dirty="0">
                <a:latin typeface="Abadi" panose="020B0604020104020204" pitchFamily="34" charset="0"/>
              </a:rPr>
              <a:t>OBJECTIVE:</a:t>
            </a:r>
          </a:p>
          <a:p>
            <a:pPr marL="0" indent="0"/>
            <a:endParaRPr lang="en-IN" sz="11100" b="1" dirty="0">
              <a:latin typeface="Abadi" panose="020B0604020104020204" pitchFamily="34" charset="0"/>
            </a:endParaRPr>
          </a:p>
          <a:p>
            <a:pPr algn="just"/>
            <a:r>
              <a:rPr lang="en-US" sz="8000" dirty="0"/>
              <a:t>The objective of an Automatic Street Light Control System is to enhance energy efficiency and improve safety.</a:t>
            </a:r>
          </a:p>
          <a:p>
            <a:r>
              <a:rPr lang="en-US" sz="8000" dirty="0"/>
              <a:t>By automatically controlling the operation of street lights based on environmental conditions.</a:t>
            </a:r>
          </a:p>
          <a:p>
            <a:pPr algn="just"/>
            <a:r>
              <a:rPr lang="en-US" sz="8000" dirty="0"/>
              <a:t>The system aims to reduce electricity consumption, lower maintenance costs, and provide reliable illumination in public areas.</a:t>
            </a:r>
            <a:endParaRPr lang="en-IN" sz="8000" dirty="0"/>
          </a:p>
          <a:p>
            <a:pPr marL="1143000" indent="-1143000">
              <a:buFont typeface="Arial" panose="020B0604020202020204" pitchFamily="34" charset="0"/>
              <a:buChar char="•"/>
            </a:pPr>
            <a:endParaRPr lang="en-US" sz="8000" dirty="0"/>
          </a:p>
          <a:p>
            <a:endParaRPr lang="en-IN" sz="8000" dirty="0"/>
          </a:p>
          <a:p>
            <a:endParaRPr lang="en-IN" dirty="0"/>
          </a:p>
        </p:txBody>
      </p:sp>
    </p:spTree>
    <p:extLst>
      <p:ext uri="{BB962C8B-B14F-4D97-AF65-F5344CB8AC3E}">
        <p14:creationId xmlns:p14="http://schemas.microsoft.com/office/powerpoint/2010/main" val="2032268054"/>
      </p:ext>
    </p:extLst>
  </p:cSld>
  <p:clrMapOvr>
    <a:masterClrMapping/>
  </p:clrMapOvr>
</p:sld>
</file>

<file path=ppt/theme/theme1.xml><?xml version="1.0" encoding="utf-8"?>
<a:theme xmlns:a="http://schemas.openxmlformats.org/drawingml/2006/main" name="Custom">
  <a:themeElements>
    <a:clrScheme name="TM10081922">
      <a:dk1>
        <a:srgbClr val="000000"/>
      </a:dk1>
      <a:lt1>
        <a:srgbClr val="FFFFFF"/>
      </a:lt1>
      <a:dk2>
        <a:srgbClr val="435369"/>
      </a:dk2>
      <a:lt2>
        <a:srgbClr val="E7E5E5"/>
      </a:lt2>
      <a:accent1>
        <a:srgbClr val="F2E5D8"/>
      </a:accent1>
      <a:accent2>
        <a:srgbClr val="8C3A27"/>
      </a:accent2>
      <a:accent3>
        <a:srgbClr val="F0C8BC"/>
      </a:accent3>
      <a:accent4>
        <a:srgbClr val="D9A390"/>
      </a:accent4>
      <a:accent5>
        <a:srgbClr val="FFF6F4"/>
      </a:accent5>
      <a:accent6>
        <a:srgbClr val="183F1E"/>
      </a:accent6>
      <a:hlink>
        <a:srgbClr val="467886"/>
      </a:hlink>
      <a:folHlink>
        <a:srgbClr val="96607D"/>
      </a:folHlink>
    </a:clrScheme>
    <a:fontScheme name="Custom 100">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10081922_Win32_SL_V4" id="{CCBED28E-3218-45D8-920F-A2D91CCE8680}" vid="{A1C6549C-A185-4AC8-97B3-DFFFA73555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49358-775F-4CF9-9AE6-33A7901637E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B2D96AF-4C9E-4DD0-A165-CD22BB87D090}">
  <ds:schemaRefs>
    <ds:schemaRef ds:uri="http://schemas.microsoft.com/sharepoint/v3/contenttype/forms"/>
  </ds:schemaRefs>
</ds:datastoreItem>
</file>

<file path=customXml/itemProps3.xml><?xml version="1.0" encoding="utf-8"?>
<ds:datastoreItem xmlns:ds="http://schemas.openxmlformats.org/officeDocument/2006/customXml" ds:itemID="{FAF1DBB7-4BA2-49E3-BEC8-A38406CA5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Business plan presentation</Template>
  <TotalTime>242</TotalTime>
  <Words>869</Words>
  <Application>Microsoft Office PowerPoint</Application>
  <PresentationFormat>Widescreen</PresentationFormat>
  <Paragraphs>99</Paragraphs>
  <Slides>15</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Abadi</vt:lpstr>
      <vt:lpstr>Aptos</vt:lpstr>
      <vt:lpstr>Arial</vt:lpstr>
      <vt:lpstr>Avenir Next LT Pro Light</vt:lpstr>
      <vt:lpstr>Bahnschrift</vt:lpstr>
      <vt:lpstr>Calibri</vt:lpstr>
      <vt:lpstr>Quire Sans Pro Light</vt:lpstr>
      <vt:lpstr>Tisa Offc Serif Pro</vt:lpstr>
      <vt:lpstr>Custom</vt:lpstr>
      <vt:lpstr>PowerPoint Presentation</vt:lpstr>
      <vt:lpstr>INTRODUCTION:</vt:lpstr>
      <vt:lpstr>COMPONENTS:</vt:lpstr>
      <vt:lpstr>WORKING PRINCIPLE </vt:lpstr>
      <vt:lpstr>       </vt:lpstr>
      <vt:lpstr>LITERATURE REVIEW:</vt:lpstr>
      <vt:lpstr>METHODOLOGY:</vt:lpstr>
      <vt:lpstr>PowerPoint Presentation</vt:lpstr>
      <vt:lpstr>PowerPoint Presentation</vt:lpstr>
      <vt:lpstr>PowerPoint Presentation</vt:lpstr>
      <vt:lpstr>PowerPoint Presentation</vt:lpstr>
      <vt:lpstr>PowerPoint Presentation</vt:lpstr>
      <vt:lpstr>PowerPoint Presentation</vt:lpstr>
      <vt:lpstr>REFERENCE:  https://ieeexplore.ieee.org/document/10466180   https://ieeexplore.ieee.org/document/7955426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thamminivarun@hotmail.com</dc:creator>
  <cp:lastModifiedBy>thamminivarun@hotmail.com</cp:lastModifiedBy>
  <cp:revision>5</cp:revision>
  <dcterms:created xsi:type="dcterms:W3CDTF">2025-02-07T09:08:28Z</dcterms:created>
  <dcterms:modified xsi:type="dcterms:W3CDTF">2025-02-08T07:38:12Z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